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1" r:id="rId6"/>
    <p:sldId id="273" r:id="rId7"/>
    <p:sldId id="267" r:id="rId8"/>
    <p:sldId id="280" r:id="rId9"/>
    <p:sldId id="275" r:id="rId10"/>
    <p:sldId id="276" r:id="rId11"/>
    <p:sldId id="277" r:id="rId12"/>
    <p:sldId id="288" r:id="rId13"/>
    <p:sldId id="278" r:id="rId14"/>
    <p:sldId id="299" r:id="rId15"/>
    <p:sldId id="298" r:id="rId16"/>
    <p:sldId id="297" r:id="rId17"/>
    <p:sldId id="293" r:id="rId18"/>
    <p:sldId id="302" r:id="rId19"/>
    <p:sldId id="294" r:id="rId20"/>
    <p:sldId id="301" r:id="rId21"/>
    <p:sldId id="295" r:id="rId22"/>
    <p:sldId id="303" r:id="rId23"/>
    <p:sldId id="296" r:id="rId24"/>
    <p:sldId id="292" r:id="rId25"/>
    <p:sldId id="264" r:id="rId26"/>
    <p:sldId id="281" r:id="rId27"/>
    <p:sldId id="272" r:id="rId28"/>
    <p:sldId id="305" r:id="rId29"/>
    <p:sldId id="304" r:id="rId30"/>
    <p:sldId id="300" r:id="rId31"/>
    <p:sldId id="282" r:id="rId32"/>
    <p:sldId id="283" r:id="rId33"/>
    <p:sldId id="284" r:id="rId34"/>
    <p:sldId id="285" r:id="rId35"/>
    <p:sldId id="286" r:id="rId36"/>
    <p:sldId id="287" r:id="rId37"/>
    <p:sldId id="290" r:id="rId38"/>
    <p:sldId id="271" r:id="rId39"/>
  </p:sldIdLst>
  <p:sldSz cx="18288000" cy="10287000"/>
  <p:notesSz cx="6858000" cy="9144000"/>
  <p:embeddedFontLst>
    <p:embeddedFont>
      <p:font typeface="Arita Buri Bold" panose="020B0604020202020204" charset="-127"/>
      <p:regular r:id="rId40"/>
    </p:embeddedFont>
    <p:embeddedFont>
      <p:font typeface="HK Grotesk Light Bold" panose="020B0604020202020204" charset="0"/>
      <p:regular r:id="rId41"/>
    </p:embeddedFont>
    <p:embeddedFont>
      <p:font typeface="HK Grotesk Light" panose="020B0604020202020204" charset="0"/>
      <p:regular r:id="rId42"/>
    </p:embeddedFont>
    <p:embeddedFont>
      <p:font typeface="Clear Sans Regular Bold" panose="020B0604020202020204" charset="0"/>
      <p:regular r:id="rId43"/>
    </p:embeddedFont>
    <p:embeddedFont>
      <p:font typeface="Clear Sans Regular" panose="020B0604020202020204" charset="0"/>
      <p:regular r:id="rId44"/>
    </p:embeddedFont>
    <p:embeddedFont>
      <p:font typeface="Calibri" panose="020F0502020204030204" pitchFamily="34" charset="0"/>
      <p:regular r:id="rId45"/>
      <p:bold r:id="rId46"/>
      <p:italic r:id="rId47"/>
      <p:boldItalic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44" autoAdjust="0"/>
    <p:restoredTop sz="94622" autoAdjust="0"/>
  </p:normalViewPr>
  <p:slideViewPr>
    <p:cSldViewPr>
      <p:cViewPr varScale="1">
        <p:scale>
          <a:sx n="73" d="100"/>
          <a:sy n="73" d="100"/>
        </p:scale>
        <p:origin x="768"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7/7/2020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7/7/2020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7/7/2020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7/7/2020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9200" y="2382418"/>
            <a:ext cx="6379941" cy="5679007"/>
            <a:chOff x="-218068" y="85725"/>
            <a:chExt cx="8506588" cy="7572009"/>
          </a:xfrm>
        </p:grpSpPr>
        <p:sp>
          <p:nvSpPr>
            <p:cNvPr id="3" name="TextBox 3"/>
            <p:cNvSpPr txBox="1"/>
            <p:nvPr/>
          </p:nvSpPr>
          <p:spPr>
            <a:xfrm>
              <a:off x="0" y="85725"/>
              <a:ext cx="8288520" cy="4055314"/>
            </a:xfrm>
            <a:prstGeom prst="rect">
              <a:avLst/>
            </a:prstGeom>
          </p:spPr>
          <p:txBody>
            <a:bodyPr lIns="0" tIns="0" rIns="0" bIns="0" rtlCol="0" anchor="t">
              <a:spAutoFit/>
            </a:bodyPr>
            <a:lstStyle/>
            <a:p>
              <a:pPr>
                <a:lnSpc>
                  <a:spcPts val="11330"/>
                </a:lnSpc>
              </a:pPr>
              <a:r>
                <a:rPr lang="en-US" sz="11000" spc="-110" dirty="0">
                  <a:solidFill>
                    <a:srgbClr val="0070C0"/>
                  </a:solidFill>
                  <a:latin typeface="Arita Buri Bold"/>
                </a:rPr>
                <a:t>Rishabh Software</a:t>
              </a:r>
            </a:p>
          </p:txBody>
        </p:sp>
        <p:sp>
          <p:nvSpPr>
            <p:cNvPr id="4" name="TextBox 4"/>
            <p:cNvSpPr txBox="1"/>
            <p:nvPr/>
          </p:nvSpPr>
          <p:spPr>
            <a:xfrm>
              <a:off x="-218068" y="4579969"/>
              <a:ext cx="8288520" cy="3077765"/>
            </a:xfrm>
            <a:prstGeom prst="rect">
              <a:avLst/>
            </a:prstGeom>
          </p:spPr>
          <p:txBody>
            <a:bodyPr lIns="0" tIns="0" rIns="0" bIns="0" rtlCol="0" anchor="t">
              <a:spAutoFit/>
            </a:bodyPr>
            <a:lstStyle/>
            <a:p>
              <a:pPr>
                <a:lnSpc>
                  <a:spcPts val="4480"/>
                </a:lnSpc>
              </a:pPr>
              <a:r>
                <a:rPr lang="en-US" sz="3200" spc="128" dirty="0">
                  <a:solidFill>
                    <a:srgbClr val="000000"/>
                  </a:solidFill>
                  <a:latin typeface="HK Grotesk Light Bold"/>
                </a:rPr>
                <a:t>Guide: Mr. Kshitij Tripathi</a:t>
              </a:r>
            </a:p>
            <a:p>
              <a:pPr>
                <a:lnSpc>
                  <a:spcPts val="4480"/>
                </a:lnSpc>
              </a:pPr>
              <a:endParaRPr lang="en-US" sz="3200" spc="128" dirty="0">
                <a:solidFill>
                  <a:srgbClr val="000000"/>
                </a:solidFill>
                <a:latin typeface="HK Grotesk Light Bold"/>
              </a:endParaRPr>
            </a:p>
            <a:p>
              <a:pPr>
                <a:lnSpc>
                  <a:spcPts val="4480"/>
                </a:lnSpc>
              </a:pPr>
              <a:r>
                <a:rPr lang="en-US" sz="3200" spc="128" dirty="0">
                  <a:solidFill>
                    <a:srgbClr val="000000"/>
                  </a:solidFill>
                  <a:latin typeface="HK Grotesk Light Bold"/>
                </a:rPr>
                <a:t>I42 </a:t>
              </a:r>
              <a:r>
                <a:rPr lang="en-US" sz="3200" b="1" spc="128" dirty="0">
                  <a:solidFill>
                    <a:srgbClr val="000000"/>
                  </a:solidFill>
                  <a:latin typeface="HK Grotesk Light Bold"/>
                </a:rPr>
                <a:t>Vraj </a:t>
              </a:r>
              <a:r>
                <a:rPr lang="en-US" sz="3200" b="1" spc="128" dirty="0" smtClean="0">
                  <a:solidFill>
                    <a:srgbClr val="000000"/>
                  </a:solidFill>
                  <a:latin typeface="HK Grotesk Light Bold"/>
                </a:rPr>
                <a:t>Kotwala</a:t>
              </a:r>
            </a:p>
            <a:p>
              <a:pPr>
                <a:lnSpc>
                  <a:spcPts val="4480"/>
                </a:lnSpc>
              </a:pPr>
              <a:r>
                <a:rPr lang="en-US" sz="2800" spc="128" dirty="0" smtClean="0">
                  <a:solidFill>
                    <a:srgbClr val="000000"/>
                  </a:solidFill>
                  <a:latin typeface="HK Grotesk Light Bold"/>
                </a:rPr>
                <a:t>(622079)</a:t>
              </a:r>
              <a:endParaRPr lang="en-US" sz="2800" spc="128" dirty="0">
                <a:solidFill>
                  <a:srgbClr val="000000"/>
                </a:solidFill>
                <a:latin typeface="HK Grotesk Light Bold"/>
              </a:endParaRPr>
            </a:p>
          </p:txBody>
        </p:sp>
      </p:grpSp>
      <p:pic>
        <p:nvPicPr>
          <p:cNvPr id="5" name="Picture 5"/>
          <p:cNvPicPr>
            <a:picLocks noChangeAspect="1"/>
          </p:cNvPicPr>
          <p:nvPr/>
        </p:nvPicPr>
        <p:blipFill>
          <a:blip r:embed="rId2">
            <a:alphaModFix amt="12000"/>
          </a:blip>
          <a:srcRect/>
          <a:stretch>
            <a:fillRect/>
          </a:stretch>
        </p:blipFill>
        <p:spPr>
          <a:xfrm rot="4524093">
            <a:off x="9078522" y="738064"/>
            <a:ext cx="7501714" cy="8855614"/>
          </a:xfrm>
          <a:prstGeom prst="rect">
            <a:avLst/>
          </a:prstGeom>
        </p:spPr>
      </p:pic>
      <p:pic>
        <p:nvPicPr>
          <p:cNvPr id="6" name="Picture 6"/>
          <p:cNvPicPr>
            <a:picLocks noChangeAspect="1"/>
          </p:cNvPicPr>
          <p:nvPr/>
        </p:nvPicPr>
        <p:blipFill>
          <a:blip r:embed="rId3"/>
          <a:srcRect/>
          <a:stretch>
            <a:fillRect/>
          </a:stretch>
        </p:blipFill>
        <p:spPr>
          <a:xfrm>
            <a:off x="8935057" y="2094031"/>
            <a:ext cx="7788643" cy="6143681"/>
          </a:xfrm>
          <a:prstGeom prst="rect">
            <a:avLst/>
          </a:prstGeom>
        </p:spPr>
      </p:pic>
    </p:spTree>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9061011"/>
            <a:ext cx="18288000" cy="1225989"/>
          </a:xfrm>
          <a:prstGeom prst="rect">
            <a:avLst/>
          </a:prstGeom>
          <a:solidFill>
            <a:srgbClr val="F0F2F6"/>
          </a:solidFill>
        </p:spPr>
      </p:sp>
      <p:grpSp>
        <p:nvGrpSpPr>
          <p:cNvPr id="3" name="Group 3"/>
          <p:cNvGrpSpPr/>
          <p:nvPr/>
        </p:nvGrpSpPr>
        <p:grpSpPr>
          <a:xfrm>
            <a:off x="3391682" y="1722161"/>
            <a:ext cx="11504636" cy="1259232"/>
            <a:chOff x="0" y="-66675"/>
            <a:chExt cx="15339515" cy="1678975"/>
          </a:xfrm>
        </p:grpSpPr>
        <p:sp>
          <p:nvSpPr>
            <p:cNvPr id="4" name="TextBox 4"/>
            <p:cNvSpPr txBox="1"/>
            <p:nvPr/>
          </p:nvSpPr>
          <p:spPr>
            <a:xfrm>
              <a:off x="0" y="-66675"/>
              <a:ext cx="15339515" cy="1678975"/>
            </a:xfrm>
            <a:prstGeom prst="rect">
              <a:avLst/>
            </a:prstGeom>
          </p:spPr>
          <p:txBody>
            <a:bodyPr lIns="0" tIns="0" rIns="0" bIns="0" rtlCol="0" anchor="t">
              <a:spAutoFit/>
            </a:bodyPr>
            <a:lstStyle/>
            <a:p>
              <a:pPr algn="r">
                <a:lnSpc>
                  <a:spcPts val="9600"/>
                </a:lnSpc>
              </a:pPr>
              <a:endParaRPr lang="en-US" sz="8000" dirty="0">
                <a:solidFill>
                  <a:srgbClr val="264C3D"/>
                </a:solidFill>
                <a:latin typeface="Arita Buri Bold"/>
              </a:endParaRPr>
            </a:p>
          </p:txBody>
        </p:sp>
        <p:sp>
          <p:nvSpPr>
            <p:cNvPr id="5" name="TextBox 5"/>
            <p:cNvSpPr txBox="1"/>
            <p:nvPr/>
          </p:nvSpPr>
          <p:spPr>
            <a:xfrm>
              <a:off x="0" y="278602"/>
              <a:ext cx="15339515" cy="1333698"/>
            </a:xfrm>
            <a:prstGeom prst="rect">
              <a:avLst/>
            </a:prstGeom>
          </p:spPr>
          <p:txBody>
            <a:bodyPr lIns="0" tIns="0" rIns="0" bIns="0" rtlCol="0" anchor="t">
              <a:spAutoFit/>
            </a:bodyPr>
            <a:lstStyle/>
            <a:p>
              <a:pPr marL="462280" lvl="1" indent="-231140">
                <a:lnSpc>
                  <a:spcPts val="3919"/>
                </a:lnSpc>
                <a:buFont typeface="Arial"/>
                <a:buChar char="•"/>
              </a:pPr>
              <a:r>
                <a:rPr lang="en-US" sz="2800" b="1" dirty="0">
                  <a:solidFill>
                    <a:srgbClr val="0070C0"/>
                  </a:solidFill>
                </a:rPr>
                <a:t>Haar-Cascade</a:t>
              </a:r>
              <a:r>
                <a:rPr lang="en-US" sz="2800" dirty="0">
                  <a:solidFill>
                    <a:srgbClr val="0070C0"/>
                  </a:solidFill>
                </a:rPr>
                <a:t> is a machine learning object detection algorithm used to identify objects in an image or </a:t>
              </a:r>
              <a:r>
                <a:rPr lang="en-US" sz="2800" dirty="0" smtClean="0">
                  <a:solidFill>
                    <a:srgbClr val="0070C0"/>
                  </a:solidFill>
                </a:rPr>
                <a:t>video.</a:t>
              </a:r>
              <a:endParaRPr lang="en-US" sz="2800" dirty="0">
                <a:solidFill>
                  <a:srgbClr val="0070C0"/>
                </a:solidFill>
                <a:latin typeface="Clear Sans Regular"/>
              </a:endParaRPr>
            </a:p>
          </p:txBody>
        </p:sp>
      </p:grpSp>
      <p:pic>
        <p:nvPicPr>
          <p:cNvPr id="7" name="Picture 4"/>
          <p:cNvPicPr>
            <a:picLocks noChangeAspect="1"/>
          </p:cNvPicPr>
          <p:nvPr/>
        </p:nvPicPr>
        <p:blipFill>
          <a:blip r:embed="rId2"/>
          <a:srcRect/>
          <a:stretch>
            <a:fillRect/>
          </a:stretch>
        </p:blipFill>
        <p:spPr>
          <a:xfrm>
            <a:off x="16285356" y="7048500"/>
            <a:ext cx="1090422" cy="2057400"/>
          </a:xfrm>
          <a:prstGeom prst="rect">
            <a:avLst/>
          </a:prstGeom>
        </p:spPr>
      </p:pic>
      <p:sp>
        <p:nvSpPr>
          <p:cNvPr id="8" name="Title 7"/>
          <p:cNvSpPr>
            <a:spLocks noGrp="1"/>
          </p:cNvSpPr>
          <p:nvPr>
            <p:ph type="ctrTitle"/>
          </p:nvPr>
        </p:nvSpPr>
        <p:spPr>
          <a:xfrm>
            <a:off x="5257799" y="655870"/>
            <a:ext cx="7772400" cy="1470025"/>
          </a:xfrm>
        </p:spPr>
        <p:txBody>
          <a:bodyPr>
            <a:normAutofit/>
          </a:bodyPr>
          <a:lstStyle/>
          <a:p>
            <a:r>
              <a:rPr lang="en-US" sz="4800" dirty="0" smtClean="0"/>
              <a:t>What is Haar-Cascade?</a:t>
            </a:r>
            <a:endParaRPr lang="en-IN" sz="4800"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8936" y="3607482"/>
            <a:ext cx="4810125" cy="4210050"/>
          </a:xfrm>
          <a:prstGeom prst="rect">
            <a:avLst/>
          </a:prstGeom>
        </p:spPr>
      </p:pic>
    </p:spTree>
    <p:extLst>
      <p:ext uri="{BB962C8B-B14F-4D97-AF65-F5344CB8AC3E}">
        <p14:creationId xmlns:p14="http://schemas.microsoft.com/office/powerpoint/2010/main" val="2008497953"/>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7700"/>
            <a:ext cx="17399726" cy="1143000"/>
          </a:xfrm>
        </p:spPr>
        <p:txBody>
          <a:bodyPr>
            <a:noAutofit/>
          </a:bodyPr>
          <a:lstStyle/>
          <a:p>
            <a:r>
              <a:rPr lang="en-US" sz="4800" dirty="0" smtClean="0">
                <a:solidFill>
                  <a:srgbClr val="0070C0"/>
                </a:solidFill>
              </a:rPr>
              <a:t>Collected Dataset merged with </a:t>
            </a:r>
            <a:br>
              <a:rPr lang="en-US" sz="4800" dirty="0" smtClean="0">
                <a:solidFill>
                  <a:srgbClr val="0070C0"/>
                </a:solidFill>
              </a:rPr>
            </a:br>
            <a:r>
              <a:rPr lang="en-US" sz="4800" dirty="0" smtClean="0">
                <a:solidFill>
                  <a:srgbClr val="0070C0"/>
                </a:solidFill>
              </a:rPr>
              <a:t>FER-2013 Dataset</a:t>
            </a:r>
            <a:endParaRPr lang="en-IN" sz="4800" dirty="0">
              <a:solidFill>
                <a:srgbClr val="0070C0"/>
              </a:solidFill>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30633" y="2001256"/>
            <a:ext cx="9521984" cy="6347989"/>
          </a:xfrm>
          <a:prstGeom prst="rect">
            <a:avLst/>
          </a:prstGeom>
          <a:ln>
            <a:solidFill>
              <a:schemeClr val="tx2">
                <a:lumMod val="60000"/>
                <a:lumOff val="40000"/>
              </a:schemeClr>
            </a:solidFill>
          </a:ln>
        </p:spPr>
      </p:pic>
      <p:sp>
        <p:nvSpPr>
          <p:cNvPr id="5" name="Rectangle 4"/>
          <p:cNvSpPr/>
          <p:nvPr/>
        </p:nvSpPr>
        <p:spPr>
          <a:xfrm>
            <a:off x="4430633" y="8378636"/>
            <a:ext cx="5881546" cy="369332"/>
          </a:xfrm>
          <a:prstGeom prst="rect">
            <a:avLst/>
          </a:prstGeom>
        </p:spPr>
        <p:txBody>
          <a:bodyPr wrap="none">
            <a:spAutoFit/>
          </a:bodyPr>
          <a:lstStyle/>
          <a:p>
            <a:r>
              <a:rPr lang="en-US" dirty="0"/>
              <a:t>Samples from the collected dataset combined with FER-2013</a:t>
            </a:r>
            <a:endParaRPr lang="en-IN" dirty="0"/>
          </a:p>
        </p:txBody>
      </p:sp>
      <p:sp>
        <p:nvSpPr>
          <p:cNvPr id="6" name="AutoShape 5"/>
          <p:cNvSpPr/>
          <p:nvPr/>
        </p:nvSpPr>
        <p:spPr>
          <a:xfrm>
            <a:off x="0" y="9061011"/>
            <a:ext cx="18288000" cy="1225989"/>
          </a:xfrm>
          <a:prstGeom prst="rect">
            <a:avLst/>
          </a:prstGeom>
          <a:solidFill>
            <a:srgbClr val="F0F2F6"/>
          </a:solidFill>
        </p:spPr>
      </p:sp>
    </p:spTree>
    <p:extLst>
      <p:ext uri="{BB962C8B-B14F-4D97-AF65-F5344CB8AC3E}">
        <p14:creationId xmlns:p14="http://schemas.microsoft.com/office/powerpoint/2010/main" val="3622732649"/>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8775001"/>
          </a:xfrm>
          <a:prstGeom prst="rect">
            <a:avLst/>
          </a:prstGeom>
          <a:solidFill>
            <a:srgbClr val="EDEDED"/>
          </a:solidFill>
        </p:spPr>
      </p:sp>
      <p:sp>
        <p:nvSpPr>
          <p:cNvPr id="3" name="TextBox 3"/>
          <p:cNvSpPr txBox="1"/>
          <p:nvPr/>
        </p:nvSpPr>
        <p:spPr>
          <a:xfrm>
            <a:off x="1028700" y="952500"/>
            <a:ext cx="5845110" cy="3462033"/>
          </a:xfrm>
          <a:prstGeom prst="rect">
            <a:avLst/>
          </a:prstGeom>
        </p:spPr>
        <p:txBody>
          <a:bodyPr lIns="0" tIns="0" rIns="0" bIns="0" rtlCol="0" anchor="t">
            <a:spAutoFit/>
          </a:bodyPr>
          <a:lstStyle/>
          <a:p>
            <a:pPr>
              <a:lnSpc>
                <a:spcPts val="9000"/>
              </a:lnSpc>
            </a:pPr>
            <a:r>
              <a:rPr lang="en-US" sz="7500">
                <a:solidFill>
                  <a:srgbClr val="264C3D"/>
                </a:solidFill>
                <a:latin typeface="Arita Buri Bold"/>
              </a:rPr>
              <a:t>Ingredients of Training Algorithm</a:t>
            </a:r>
          </a:p>
        </p:txBody>
      </p:sp>
      <p:pic>
        <p:nvPicPr>
          <p:cNvPr id="4" name="Picture 4"/>
          <p:cNvPicPr>
            <a:picLocks noChangeAspect="1"/>
          </p:cNvPicPr>
          <p:nvPr/>
        </p:nvPicPr>
        <p:blipFill>
          <a:blip r:embed="rId2"/>
          <a:srcRect/>
          <a:stretch>
            <a:fillRect/>
          </a:stretch>
        </p:blipFill>
        <p:spPr>
          <a:xfrm>
            <a:off x="1028700" y="5173456"/>
            <a:ext cx="1924696" cy="3631501"/>
          </a:xfrm>
          <a:prstGeom prst="rect">
            <a:avLst/>
          </a:prstGeom>
        </p:spPr>
      </p:pic>
      <p:grpSp>
        <p:nvGrpSpPr>
          <p:cNvPr id="5" name="Group 5"/>
          <p:cNvGrpSpPr/>
          <p:nvPr/>
        </p:nvGrpSpPr>
        <p:grpSpPr>
          <a:xfrm>
            <a:off x="8622802" y="924593"/>
            <a:ext cx="8636498" cy="7187988"/>
            <a:chOff x="0" y="0"/>
            <a:chExt cx="11515331" cy="9583984"/>
          </a:xfrm>
        </p:grpSpPr>
        <p:sp>
          <p:nvSpPr>
            <p:cNvPr id="6" name="TextBox 6"/>
            <p:cNvSpPr txBox="1"/>
            <p:nvPr/>
          </p:nvSpPr>
          <p:spPr>
            <a:xfrm>
              <a:off x="0" y="0"/>
              <a:ext cx="11515331" cy="854935"/>
            </a:xfrm>
            <a:prstGeom prst="rect">
              <a:avLst/>
            </a:prstGeom>
          </p:spPr>
          <p:txBody>
            <a:bodyPr lIns="0" tIns="0" rIns="0" bIns="0" rtlCol="0" anchor="t">
              <a:spAutoFit/>
            </a:bodyPr>
            <a:lstStyle/>
            <a:p>
              <a:pPr>
                <a:lnSpc>
                  <a:spcPts val="5040"/>
                </a:lnSpc>
              </a:pPr>
              <a:r>
                <a:rPr lang="en-US" sz="4200" dirty="0">
                  <a:solidFill>
                    <a:srgbClr val="09427D"/>
                  </a:solidFill>
                  <a:latin typeface="Clear Sans Regular"/>
                </a:rPr>
                <a:t>Data</a:t>
              </a:r>
            </a:p>
          </p:txBody>
        </p:sp>
        <p:sp>
          <p:nvSpPr>
            <p:cNvPr id="7" name="TextBox 7"/>
            <p:cNvSpPr txBox="1"/>
            <p:nvPr/>
          </p:nvSpPr>
          <p:spPr>
            <a:xfrm>
              <a:off x="0" y="1053825"/>
              <a:ext cx="11515331" cy="511810"/>
            </a:xfrm>
            <a:prstGeom prst="rect">
              <a:avLst/>
            </a:prstGeom>
          </p:spPr>
          <p:txBody>
            <a:bodyPr lIns="0" tIns="0" rIns="0" bIns="0" rtlCol="0" anchor="t">
              <a:spAutoFit/>
            </a:bodyPr>
            <a:lstStyle/>
            <a:p>
              <a:pPr>
                <a:lnSpc>
                  <a:spcPts val="3219"/>
                </a:lnSpc>
                <a:spcBef>
                  <a:spcPct val="0"/>
                </a:spcBef>
              </a:pPr>
              <a:r>
                <a:rPr lang="en-US" sz="2299" dirty="0">
                  <a:solidFill>
                    <a:srgbClr val="09427D"/>
                  </a:solidFill>
                  <a:latin typeface="Clear Sans Regular"/>
                </a:rPr>
                <a:t>Collection of Dataset.</a:t>
              </a:r>
            </a:p>
          </p:txBody>
        </p:sp>
        <p:sp>
          <p:nvSpPr>
            <p:cNvPr id="8" name="TextBox 8"/>
            <p:cNvSpPr txBox="1"/>
            <p:nvPr/>
          </p:nvSpPr>
          <p:spPr>
            <a:xfrm>
              <a:off x="0" y="2114751"/>
              <a:ext cx="11515331" cy="854935"/>
            </a:xfrm>
            <a:prstGeom prst="rect">
              <a:avLst/>
            </a:prstGeom>
          </p:spPr>
          <p:txBody>
            <a:bodyPr lIns="0" tIns="0" rIns="0" bIns="0" rtlCol="0" anchor="t">
              <a:spAutoFit/>
            </a:bodyPr>
            <a:lstStyle/>
            <a:p>
              <a:pPr>
                <a:lnSpc>
                  <a:spcPts val="5040"/>
                </a:lnSpc>
              </a:pPr>
              <a:r>
                <a:rPr lang="en-US" sz="4200" b="1" dirty="0">
                  <a:latin typeface="Clear Sans Regular"/>
                </a:rPr>
                <a:t>Model</a:t>
              </a:r>
            </a:p>
          </p:txBody>
        </p:sp>
        <p:sp>
          <p:nvSpPr>
            <p:cNvPr id="9" name="TextBox 9"/>
            <p:cNvSpPr txBox="1"/>
            <p:nvPr/>
          </p:nvSpPr>
          <p:spPr>
            <a:xfrm>
              <a:off x="0" y="3168575"/>
              <a:ext cx="11515331" cy="963573"/>
            </a:xfrm>
            <a:prstGeom prst="rect">
              <a:avLst/>
            </a:prstGeom>
          </p:spPr>
          <p:txBody>
            <a:bodyPr lIns="0" tIns="0" rIns="0" bIns="0" rtlCol="0" anchor="t">
              <a:spAutoFit/>
            </a:bodyPr>
            <a:lstStyle/>
            <a:p>
              <a:pPr>
                <a:lnSpc>
                  <a:spcPts val="2940"/>
                </a:lnSpc>
                <a:spcBef>
                  <a:spcPct val="0"/>
                </a:spcBef>
              </a:pPr>
              <a:r>
                <a:rPr lang="en-US" sz="2100">
                  <a:solidFill>
                    <a:srgbClr val="09427D"/>
                  </a:solidFill>
                  <a:latin typeface="Clear Sans Regular"/>
                </a:rPr>
                <a:t>Create a model. Find some coefficients. A model, loosely speaking, is a simplification of some thing or process.</a:t>
              </a:r>
            </a:p>
          </p:txBody>
        </p:sp>
        <p:sp>
          <p:nvSpPr>
            <p:cNvPr id="10" name="TextBox 10"/>
            <p:cNvSpPr txBox="1"/>
            <p:nvPr/>
          </p:nvSpPr>
          <p:spPr>
            <a:xfrm>
              <a:off x="0" y="4800153"/>
              <a:ext cx="11515331" cy="841458"/>
            </a:xfrm>
            <a:prstGeom prst="rect">
              <a:avLst/>
            </a:prstGeom>
          </p:spPr>
          <p:txBody>
            <a:bodyPr lIns="0" tIns="0" rIns="0" bIns="0" rtlCol="0" anchor="t">
              <a:spAutoFit/>
            </a:bodyPr>
            <a:lstStyle/>
            <a:p>
              <a:pPr>
                <a:lnSpc>
                  <a:spcPts val="5040"/>
                </a:lnSpc>
              </a:pPr>
              <a:r>
                <a:rPr lang="en-US" sz="4200" dirty="0">
                  <a:solidFill>
                    <a:srgbClr val="09427D"/>
                  </a:solidFill>
                  <a:latin typeface="Clear Sans Regular"/>
                </a:rPr>
                <a:t>Objective Function</a:t>
              </a:r>
            </a:p>
          </p:txBody>
        </p:sp>
        <p:sp>
          <p:nvSpPr>
            <p:cNvPr id="11" name="TextBox 11"/>
            <p:cNvSpPr txBox="1"/>
            <p:nvPr/>
          </p:nvSpPr>
          <p:spPr>
            <a:xfrm>
              <a:off x="0" y="5853978"/>
              <a:ext cx="11515331" cy="963574"/>
            </a:xfrm>
            <a:prstGeom prst="rect">
              <a:avLst/>
            </a:prstGeom>
          </p:spPr>
          <p:txBody>
            <a:bodyPr lIns="0" tIns="0" rIns="0" bIns="0" rtlCol="0" anchor="t">
              <a:spAutoFit/>
            </a:bodyPr>
            <a:lstStyle/>
            <a:p>
              <a:pPr>
                <a:lnSpc>
                  <a:spcPts val="2939"/>
                </a:lnSpc>
                <a:spcBef>
                  <a:spcPct val="0"/>
                </a:spcBef>
              </a:pPr>
              <a:r>
                <a:rPr lang="en-US" sz="2099" dirty="0">
                  <a:solidFill>
                    <a:srgbClr val="09427D"/>
                  </a:solidFill>
                  <a:latin typeface="Clear Sans Regular"/>
                </a:rPr>
                <a:t>This function, taking data and model parameters as arguments, can be evaluated to return a number. </a:t>
              </a:r>
              <a:r>
                <a:rPr lang="en-US" sz="2099" dirty="0" smtClean="0">
                  <a:solidFill>
                    <a:srgbClr val="09427D"/>
                  </a:solidFill>
                  <a:latin typeface="Clear Sans Regular"/>
                </a:rPr>
                <a:t>Classification. </a:t>
              </a:r>
              <a:endParaRPr lang="en-US" sz="2099" dirty="0">
                <a:solidFill>
                  <a:srgbClr val="09427D"/>
                </a:solidFill>
                <a:latin typeface="Clear Sans Regular"/>
              </a:endParaRPr>
            </a:p>
          </p:txBody>
        </p:sp>
        <p:sp>
          <p:nvSpPr>
            <p:cNvPr id="12" name="TextBox 12"/>
            <p:cNvSpPr txBox="1"/>
            <p:nvPr/>
          </p:nvSpPr>
          <p:spPr>
            <a:xfrm>
              <a:off x="0" y="7566585"/>
              <a:ext cx="11515331" cy="841458"/>
            </a:xfrm>
            <a:prstGeom prst="rect">
              <a:avLst/>
            </a:prstGeom>
          </p:spPr>
          <p:txBody>
            <a:bodyPr lIns="0" tIns="0" rIns="0" bIns="0" rtlCol="0" anchor="t">
              <a:spAutoFit/>
            </a:bodyPr>
            <a:lstStyle/>
            <a:p>
              <a:pPr>
                <a:lnSpc>
                  <a:spcPts val="5040"/>
                </a:lnSpc>
              </a:pPr>
              <a:r>
                <a:rPr lang="en-US" sz="4200">
                  <a:solidFill>
                    <a:srgbClr val="09427D"/>
                  </a:solidFill>
                  <a:latin typeface="Clear Sans Regular"/>
                </a:rPr>
                <a:t>Optimization Algorithm</a:t>
              </a:r>
            </a:p>
          </p:txBody>
        </p:sp>
        <p:sp>
          <p:nvSpPr>
            <p:cNvPr id="13" name="TextBox 13"/>
            <p:cNvSpPr txBox="1"/>
            <p:nvPr/>
          </p:nvSpPr>
          <p:spPr>
            <a:xfrm>
              <a:off x="0" y="8620410"/>
              <a:ext cx="11515331" cy="963574"/>
            </a:xfrm>
            <a:prstGeom prst="rect">
              <a:avLst/>
            </a:prstGeom>
          </p:spPr>
          <p:txBody>
            <a:bodyPr lIns="0" tIns="0" rIns="0" bIns="0" rtlCol="0" anchor="t">
              <a:spAutoFit/>
            </a:bodyPr>
            <a:lstStyle/>
            <a:p>
              <a:pPr>
                <a:lnSpc>
                  <a:spcPts val="2940"/>
                </a:lnSpc>
                <a:spcBef>
                  <a:spcPct val="0"/>
                </a:spcBef>
              </a:pPr>
              <a:r>
                <a:rPr lang="en-US" sz="2100" dirty="0">
                  <a:solidFill>
                    <a:srgbClr val="09427D"/>
                  </a:solidFill>
                  <a:latin typeface="Clear Sans Regular"/>
                </a:rPr>
                <a:t>A</a:t>
              </a:r>
              <a:r>
                <a:rPr lang="en-US" sz="2100" dirty="0" smtClean="0">
                  <a:solidFill>
                    <a:srgbClr val="09427D"/>
                  </a:solidFill>
                  <a:latin typeface="Clear Sans Regular"/>
                </a:rPr>
                <a:t> </a:t>
              </a:r>
              <a:r>
                <a:rPr lang="en-US" sz="2100" dirty="0">
                  <a:solidFill>
                    <a:srgbClr val="09427D"/>
                  </a:solidFill>
                  <a:latin typeface="Clear Sans Regular"/>
                </a:rPr>
                <a:t>function that minimizes an error or one that maximizes reward over punishment. By using Adam Algorithm.</a:t>
              </a:r>
            </a:p>
          </p:txBody>
        </p:sp>
      </p:grpSp>
    </p:spTree>
    <p:extLst>
      <p:ext uri="{BB962C8B-B14F-4D97-AF65-F5344CB8AC3E}">
        <p14:creationId xmlns:p14="http://schemas.microsoft.com/office/powerpoint/2010/main" val="1174955029"/>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7297400" cy="1143000"/>
          </a:xfrm>
        </p:spPr>
        <p:txBody>
          <a:bodyPr>
            <a:noAutofit/>
          </a:bodyPr>
          <a:lstStyle/>
          <a:p>
            <a:r>
              <a:rPr lang="en-US" dirty="0"/>
              <a:t>Training of model – Using Deep Convolutional Neural Network: </a:t>
            </a:r>
            <a:endParaRPr lang="en-IN" dirty="0"/>
          </a:p>
        </p:txBody>
      </p:sp>
      <p:sp>
        <p:nvSpPr>
          <p:cNvPr id="3" name="Content Placeholder 2"/>
          <p:cNvSpPr>
            <a:spLocks noGrp="1"/>
          </p:cNvSpPr>
          <p:nvPr>
            <p:ph idx="1"/>
          </p:nvPr>
        </p:nvSpPr>
        <p:spPr>
          <a:xfrm>
            <a:off x="914400" y="1417638"/>
            <a:ext cx="10820400" cy="6469062"/>
          </a:xfrm>
        </p:spPr>
        <p:txBody>
          <a:bodyPr>
            <a:normAutofit/>
          </a:bodyPr>
          <a:lstStyle/>
          <a:p>
            <a:pPr marL="0" indent="0">
              <a:buNone/>
            </a:pPr>
            <a:r>
              <a:rPr lang="en-US" sz="2800" dirty="0" smtClean="0">
                <a:solidFill>
                  <a:srgbClr val="0070C0"/>
                </a:solidFill>
              </a:rPr>
              <a:t>What </a:t>
            </a:r>
            <a:r>
              <a:rPr lang="en-US" sz="2800" dirty="0">
                <a:solidFill>
                  <a:srgbClr val="0070C0"/>
                </a:solidFill>
              </a:rPr>
              <a:t>is a neural network</a:t>
            </a:r>
            <a:r>
              <a:rPr lang="en-US" sz="2800" dirty="0" smtClean="0">
                <a:solidFill>
                  <a:srgbClr val="0070C0"/>
                </a:solidFill>
              </a:rPr>
              <a:t>?</a:t>
            </a:r>
          </a:p>
          <a:p>
            <a:pPr marL="571500" indent="-571500">
              <a:buFont typeface="+mj-lt"/>
              <a:buAutoNum type="romanLcPeriod"/>
            </a:pPr>
            <a:r>
              <a:rPr lang="en-US" sz="2800" dirty="0"/>
              <a:t>Creating a machine learning algorithm ultimately means building a model that outputs correct information. </a:t>
            </a:r>
            <a:endParaRPr lang="en-US" sz="2800" dirty="0" smtClean="0"/>
          </a:p>
          <a:p>
            <a:pPr marL="571500" indent="-571500">
              <a:buFont typeface="+mj-lt"/>
              <a:buAutoNum type="romanLcPeriod"/>
            </a:pPr>
            <a:r>
              <a:rPr lang="en-US" sz="2800" dirty="0" smtClean="0"/>
              <a:t>Given </a:t>
            </a:r>
            <a:r>
              <a:rPr lang="en-US" sz="2800" dirty="0"/>
              <a:t>that we've provided input data for now think of this model as a black box we feed input and it delivers an output. </a:t>
            </a:r>
            <a:endParaRPr lang="en-US" sz="2800" dirty="0" smtClean="0"/>
          </a:p>
          <a:p>
            <a:pPr marL="571500" indent="-571500">
              <a:buFont typeface="+mj-lt"/>
              <a:buAutoNum type="romanLcPeriod"/>
            </a:pPr>
            <a:r>
              <a:rPr lang="en-US" sz="2800" dirty="0" smtClean="0"/>
              <a:t>We must </a:t>
            </a:r>
            <a:r>
              <a:rPr lang="en-US" sz="2800" dirty="0"/>
              <a:t>train the </a:t>
            </a:r>
            <a:r>
              <a:rPr lang="en-US" sz="2800" dirty="0" smtClean="0"/>
              <a:t>model for that.</a:t>
            </a:r>
          </a:p>
          <a:p>
            <a:pPr marL="571500" indent="-571500">
              <a:buFont typeface="+mj-lt"/>
              <a:buAutoNum type="romanLcPeriod"/>
            </a:pPr>
            <a:r>
              <a:rPr lang="en-US" sz="2800" dirty="0" smtClean="0"/>
              <a:t>Training </a:t>
            </a:r>
            <a:r>
              <a:rPr lang="en-US" sz="2800" dirty="0"/>
              <a:t>is a central concept in machine learning as this is the process through which the model learns how to make sense of the input data. </a:t>
            </a:r>
            <a:endParaRPr lang="en-US" sz="2800" dirty="0" smtClean="0"/>
          </a:p>
          <a:p>
            <a:pPr marL="571500" indent="-571500">
              <a:buFont typeface="+mj-lt"/>
              <a:buAutoNum type="romanLcPeriod"/>
            </a:pPr>
            <a:r>
              <a:rPr lang="en-US" sz="2800" dirty="0" smtClean="0"/>
              <a:t>Once </a:t>
            </a:r>
            <a:r>
              <a:rPr lang="en-US" sz="2800" dirty="0"/>
              <a:t>we have trained our model we can simply feed it with data and obtain an output.</a:t>
            </a:r>
            <a:endParaRPr lang="en-IN" sz="2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20600" y="1954582"/>
            <a:ext cx="5143500" cy="2009775"/>
          </a:xfrm>
          <a:prstGeom prst="rect">
            <a:avLst/>
          </a:prstGeom>
          <a:ln>
            <a:solidFill>
              <a:schemeClr val="tx2">
                <a:lumMod val="60000"/>
                <a:lumOff val="40000"/>
              </a:schemeClr>
            </a:solidFill>
          </a:ln>
        </p:spPr>
      </p:pic>
      <p:sp>
        <p:nvSpPr>
          <p:cNvPr id="6" name="AutoShape 5"/>
          <p:cNvSpPr/>
          <p:nvPr/>
        </p:nvSpPr>
        <p:spPr>
          <a:xfrm>
            <a:off x="0" y="9061011"/>
            <a:ext cx="18288000" cy="1225989"/>
          </a:xfrm>
          <a:prstGeom prst="rect">
            <a:avLst/>
          </a:prstGeom>
          <a:solidFill>
            <a:srgbClr val="F0F2F6"/>
          </a:solidFill>
        </p:spPr>
      </p:sp>
      <p:pic>
        <p:nvPicPr>
          <p:cNvPr id="7"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21916" y="4281271"/>
            <a:ext cx="1540867" cy="4525963"/>
          </a:xfrm>
          <a:prstGeom prst="rect">
            <a:avLst/>
          </a:prstGeom>
          <a:ln>
            <a:solidFill>
              <a:schemeClr val="accent1"/>
            </a:solidFill>
          </a:ln>
        </p:spPr>
      </p:pic>
    </p:spTree>
    <p:extLst>
      <p:ext uri="{BB962C8B-B14F-4D97-AF65-F5344CB8AC3E}">
        <p14:creationId xmlns:p14="http://schemas.microsoft.com/office/powerpoint/2010/main" val="3124901830"/>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5300" y="952500"/>
            <a:ext cx="9677400" cy="6988796"/>
          </a:xfrm>
          <a:prstGeom prst="rect">
            <a:avLst/>
          </a:prstGeom>
        </p:spPr>
      </p:pic>
      <p:sp>
        <p:nvSpPr>
          <p:cNvPr id="5" name="AutoShape 5"/>
          <p:cNvSpPr/>
          <p:nvPr/>
        </p:nvSpPr>
        <p:spPr>
          <a:xfrm>
            <a:off x="0" y="9061011"/>
            <a:ext cx="18288000" cy="1225989"/>
          </a:xfrm>
          <a:prstGeom prst="rect">
            <a:avLst/>
          </a:prstGeom>
          <a:solidFill>
            <a:srgbClr val="F0F2F6"/>
          </a:solidFill>
        </p:spPr>
      </p:sp>
    </p:spTree>
    <p:extLst>
      <p:ext uri="{BB962C8B-B14F-4D97-AF65-F5344CB8AC3E}">
        <p14:creationId xmlns:p14="http://schemas.microsoft.com/office/powerpoint/2010/main" val="3132441147"/>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p:nvPr/>
        </p:nvSpPr>
        <p:spPr>
          <a:xfrm>
            <a:off x="0" y="9061011"/>
            <a:ext cx="18288000" cy="1225989"/>
          </a:xfrm>
          <a:prstGeom prst="rect">
            <a:avLst/>
          </a:prstGeom>
          <a:solidFill>
            <a:srgbClr val="F0F2F6"/>
          </a:solidFill>
        </p:spPr>
      </p:sp>
      <p:pic>
        <p:nvPicPr>
          <p:cNvPr id="6" name="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54375" y="1714500"/>
            <a:ext cx="11779250" cy="6626410"/>
          </a:xfrm>
          <a:prstGeom prst="rect">
            <a:avLst/>
          </a:prstGeom>
        </p:spPr>
      </p:pic>
    </p:spTree>
    <p:extLst>
      <p:ext uri="{BB962C8B-B14F-4D97-AF65-F5344CB8AC3E}">
        <p14:creationId xmlns:p14="http://schemas.microsoft.com/office/powerpoint/2010/main" val="40247238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58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1">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254375" y="1638300"/>
            <a:ext cx="11779250" cy="6626410"/>
          </a:xfrm>
        </p:spPr>
      </p:pic>
      <p:sp>
        <p:nvSpPr>
          <p:cNvPr id="7" name="AutoShape 5"/>
          <p:cNvSpPr/>
          <p:nvPr/>
        </p:nvSpPr>
        <p:spPr>
          <a:xfrm>
            <a:off x="0" y="9061011"/>
            <a:ext cx="18288000" cy="1225989"/>
          </a:xfrm>
          <a:prstGeom prst="rect">
            <a:avLst/>
          </a:prstGeom>
          <a:solidFill>
            <a:srgbClr val="F0F2F6"/>
          </a:solidFill>
        </p:spPr>
      </p:sp>
      <p:sp>
        <p:nvSpPr>
          <p:cNvPr id="9" name="Title 1"/>
          <p:cNvSpPr>
            <a:spLocks noGrp="1"/>
          </p:cNvSpPr>
          <p:nvPr>
            <p:ph type="title"/>
          </p:nvPr>
        </p:nvSpPr>
        <p:spPr>
          <a:xfrm>
            <a:off x="457200" y="274638"/>
            <a:ext cx="17373600" cy="1143000"/>
          </a:xfrm>
        </p:spPr>
        <p:txBody>
          <a:bodyPr>
            <a:normAutofit/>
          </a:bodyPr>
          <a:lstStyle/>
          <a:p>
            <a:r>
              <a:rPr lang="en-US" sz="4000" dirty="0" smtClean="0">
                <a:solidFill>
                  <a:schemeClr val="tx2">
                    <a:lumMod val="60000"/>
                    <a:lumOff val="40000"/>
                  </a:schemeClr>
                </a:solidFill>
              </a:rPr>
              <a:t>Neural Network to learn &amp; recognize digits</a:t>
            </a:r>
            <a:endParaRPr lang="en-IN" dirty="0">
              <a:solidFill>
                <a:schemeClr val="tx2">
                  <a:lumMod val="60000"/>
                  <a:lumOff val="40000"/>
                </a:schemeClr>
              </a:solidFill>
            </a:endParaRPr>
          </a:p>
        </p:txBody>
      </p:sp>
    </p:spTree>
    <p:extLst>
      <p:ext uri="{BB962C8B-B14F-4D97-AF65-F5344CB8AC3E}">
        <p14:creationId xmlns:p14="http://schemas.microsoft.com/office/powerpoint/2010/main" val="13362741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5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9220200" cy="1143000"/>
          </a:xfrm>
        </p:spPr>
        <p:txBody>
          <a:bodyPr/>
          <a:lstStyle/>
          <a:p>
            <a:r>
              <a:rPr lang="en-US" dirty="0" smtClean="0">
                <a:solidFill>
                  <a:schemeClr val="accent1"/>
                </a:solidFill>
              </a:rPr>
              <a:t>Layer</a:t>
            </a:r>
            <a:endParaRPr lang="en-IN" dirty="0">
              <a:solidFill>
                <a:schemeClr val="accent1"/>
              </a:solidFill>
            </a:endParaRPr>
          </a:p>
        </p:txBody>
      </p:sp>
      <p:sp>
        <p:nvSpPr>
          <p:cNvPr id="3" name="Content Placeholder 2"/>
          <p:cNvSpPr>
            <a:spLocks noGrp="1"/>
          </p:cNvSpPr>
          <p:nvPr>
            <p:ph idx="1"/>
          </p:nvPr>
        </p:nvSpPr>
        <p:spPr>
          <a:xfrm>
            <a:off x="457200" y="1600200"/>
            <a:ext cx="9220200" cy="6134100"/>
          </a:xfrm>
        </p:spPr>
        <p:txBody>
          <a:bodyPr>
            <a:noAutofit/>
          </a:bodyPr>
          <a:lstStyle/>
          <a:p>
            <a:pPr marL="571500" indent="-571500">
              <a:buFont typeface="+mj-lt"/>
              <a:buAutoNum type="romanLcPeriod"/>
            </a:pPr>
            <a:r>
              <a:rPr lang="en-US" sz="2800" dirty="0" smtClean="0"/>
              <a:t>A </a:t>
            </a:r>
            <a:r>
              <a:rPr lang="en-US" sz="2800" dirty="0"/>
              <a:t>layer is the highest-level building block in deep learning</a:t>
            </a:r>
            <a:r>
              <a:rPr lang="en-US" sz="2800" dirty="0" smtClean="0"/>
              <a:t>.</a:t>
            </a:r>
            <a:br>
              <a:rPr lang="en-US" sz="2800" dirty="0" smtClean="0"/>
            </a:br>
            <a:r>
              <a:rPr lang="en-US" sz="2800" dirty="0" smtClean="0"/>
              <a:t> </a:t>
            </a:r>
          </a:p>
          <a:p>
            <a:pPr marL="571500" indent="-571500">
              <a:buFont typeface="+mj-lt"/>
              <a:buAutoNum type="romanLcPeriod"/>
            </a:pPr>
            <a:r>
              <a:rPr lang="en-US" sz="2800" dirty="0" smtClean="0"/>
              <a:t>A </a:t>
            </a:r>
            <a:r>
              <a:rPr lang="en-US" sz="2800" dirty="0"/>
              <a:t>layer is a container that usually receives weighted input, transforms it with a set of mostly non-linear functions and then passes these values as output to the next layer</a:t>
            </a:r>
            <a:r>
              <a:rPr lang="en-US" sz="2800" dirty="0" smtClean="0"/>
              <a:t>.</a:t>
            </a:r>
            <a:br>
              <a:rPr lang="en-US" sz="2800" dirty="0" smtClean="0"/>
            </a:br>
            <a:endParaRPr lang="en-US" sz="2800" dirty="0" smtClean="0"/>
          </a:p>
          <a:p>
            <a:pPr marL="571500" indent="-571500">
              <a:buFont typeface="+mj-lt"/>
              <a:buAutoNum type="romanLcPeriod"/>
            </a:pPr>
            <a:r>
              <a:rPr lang="en-US" sz="2800" dirty="0" smtClean="0"/>
              <a:t>Single </a:t>
            </a:r>
            <a:r>
              <a:rPr lang="en-US" sz="2800" dirty="0"/>
              <a:t>layer neural networks are very limited for simple tasks, deeper NN can perform far better than a single layer</a:t>
            </a:r>
            <a:r>
              <a:rPr lang="en-US" sz="2800" dirty="0" smtClean="0"/>
              <a:t>.</a:t>
            </a:r>
            <a:br>
              <a:rPr lang="en-US" sz="2800" dirty="0" smtClean="0"/>
            </a:br>
            <a:endParaRPr lang="en-US" sz="2800" dirty="0" smtClean="0"/>
          </a:p>
          <a:p>
            <a:pPr marL="571500" indent="-571500">
              <a:buFont typeface="+mj-lt"/>
              <a:buAutoNum type="romanLcPeriod"/>
            </a:pPr>
            <a:r>
              <a:rPr lang="en-US" sz="2800" dirty="0" smtClean="0"/>
              <a:t>Hidden </a:t>
            </a:r>
            <a:r>
              <a:rPr lang="en-US" sz="2800" dirty="0"/>
              <a:t>layers, simply put, are layers of mathematical functions each designed to produce an output specific to an intended result. </a:t>
            </a:r>
            <a:endParaRPr lang="en-IN" sz="2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8400" y="486321"/>
            <a:ext cx="7534275" cy="3695700"/>
          </a:xfrm>
          <a:prstGeom prst="rect">
            <a:avLst/>
          </a:prstGeom>
          <a:ln>
            <a:solidFill>
              <a:schemeClr val="tx2">
                <a:lumMod val="60000"/>
                <a:lumOff val="40000"/>
              </a:schemeClr>
            </a:solidFill>
          </a:ln>
        </p:spPr>
      </p:pic>
      <p:sp>
        <p:nvSpPr>
          <p:cNvPr id="5" name="AutoShape 5"/>
          <p:cNvSpPr/>
          <p:nvPr/>
        </p:nvSpPr>
        <p:spPr>
          <a:xfrm>
            <a:off x="0" y="9061011"/>
            <a:ext cx="18288000" cy="1225989"/>
          </a:xfrm>
          <a:prstGeom prst="rect">
            <a:avLst/>
          </a:prstGeom>
          <a:solidFill>
            <a:srgbClr val="F0F2F6"/>
          </a:solidFill>
        </p:spPr>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8600" y="4381500"/>
            <a:ext cx="4644139" cy="4468058"/>
          </a:xfrm>
          <a:prstGeom prst="rect">
            <a:avLst/>
          </a:prstGeom>
          <a:ln>
            <a:solidFill>
              <a:schemeClr val="accent1"/>
            </a:solidFill>
          </a:ln>
        </p:spPr>
      </p:pic>
    </p:spTree>
    <p:extLst>
      <p:ext uri="{BB962C8B-B14F-4D97-AF65-F5344CB8AC3E}">
        <p14:creationId xmlns:p14="http://schemas.microsoft.com/office/powerpoint/2010/main" val="2362335080"/>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p:nvPr/>
        </p:nvSpPr>
        <p:spPr>
          <a:xfrm>
            <a:off x="0" y="9061011"/>
            <a:ext cx="18288000" cy="1225989"/>
          </a:xfrm>
          <a:prstGeom prst="rect">
            <a:avLst/>
          </a:prstGeom>
          <a:solidFill>
            <a:srgbClr val="F0F2F6"/>
          </a:solidFill>
        </p:spPr>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7884" y="800100"/>
            <a:ext cx="12812232" cy="7490465"/>
          </a:xfrm>
          <a:prstGeom prst="rect">
            <a:avLst/>
          </a:prstGeom>
        </p:spPr>
      </p:pic>
    </p:spTree>
    <p:extLst>
      <p:ext uri="{BB962C8B-B14F-4D97-AF65-F5344CB8AC3E}">
        <p14:creationId xmlns:p14="http://schemas.microsoft.com/office/powerpoint/2010/main" val="1015093679"/>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9144000" cy="1143000"/>
          </a:xfrm>
        </p:spPr>
        <p:txBody>
          <a:bodyPr/>
          <a:lstStyle/>
          <a:p>
            <a:r>
              <a:rPr lang="en-US" dirty="0" smtClean="0">
                <a:solidFill>
                  <a:schemeClr val="accent1"/>
                </a:solidFill>
              </a:rPr>
              <a:t>Pooling Layer</a:t>
            </a:r>
            <a:endParaRPr lang="en-IN" dirty="0">
              <a:solidFill>
                <a:schemeClr val="accent1"/>
              </a:solidFill>
            </a:endParaRPr>
          </a:p>
        </p:txBody>
      </p:sp>
      <p:sp>
        <p:nvSpPr>
          <p:cNvPr id="3" name="Content Placeholder 2"/>
          <p:cNvSpPr>
            <a:spLocks noGrp="1"/>
          </p:cNvSpPr>
          <p:nvPr>
            <p:ph idx="1"/>
          </p:nvPr>
        </p:nvSpPr>
        <p:spPr>
          <a:xfrm>
            <a:off x="457200" y="1600200"/>
            <a:ext cx="9144000" cy="5448300"/>
          </a:xfrm>
        </p:spPr>
        <p:txBody>
          <a:bodyPr>
            <a:normAutofit lnSpcReduction="10000"/>
          </a:bodyPr>
          <a:lstStyle/>
          <a:p>
            <a:pPr marL="571500" indent="-571500">
              <a:buFont typeface="+mj-lt"/>
              <a:buAutoNum type="romanLcPeriod"/>
            </a:pPr>
            <a:r>
              <a:rPr lang="en-US" dirty="0"/>
              <a:t>A pooling layer is another building block of a CNN</a:t>
            </a:r>
            <a:r>
              <a:rPr lang="en-US" dirty="0" smtClean="0"/>
              <a:t>.</a:t>
            </a:r>
            <a:br>
              <a:rPr lang="en-US" dirty="0" smtClean="0"/>
            </a:br>
            <a:r>
              <a:rPr lang="en-US" dirty="0" smtClean="0"/>
              <a:t> </a:t>
            </a:r>
          </a:p>
          <a:p>
            <a:pPr marL="571500" indent="-571500">
              <a:buFont typeface="+mj-lt"/>
              <a:buAutoNum type="romanLcPeriod"/>
            </a:pPr>
            <a:r>
              <a:rPr lang="en-US" dirty="0" smtClean="0"/>
              <a:t>Its </a:t>
            </a:r>
            <a:r>
              <a:rPr lang="en-US" dirty="0"/>
              <a:t>function is to progressively reduce the spatial size of the representation to reduce the amount of parameters and computation in the network. </a:t>
            </a:r>
            <a:r>
              <a:rPr lang="en-US" dirty="0" smtClean="0"/>
              <a:t/>
            </a:r>
            <a:br>
              <a:rPr lang="en-US" dirty="0" smtClean="0"/>
            </a:br>
            <a:endParaRPr lang="en-US" dirty="0" smtClean="0"/>
          </a:p>
          <a:p>
            <a:pPr marL="571500" indent="-571500">
              <a:buFont typeface="+mj-lt"/>
              <a:buAutoNum type="romanLcPeriod"/>
            </a:pPr>
            <a:r>
              <a:rPr lang="en-US" dirty="0" smtClean="0"/>
              <a:t>Pooling </a:t>
            </a:r>
            <a:r>
              <a:rPr lang="en-US" dirty="0"/>
              <a:t>layer operates on each feature map independently. </a:t>
            </a:r>
            <a:r>
              <a:rPr lang="en-US" dirty="0" smtClean="0"/>
              <a:t/>
            </a:r>
            <a:br>
              <a:rPr lang="en-US" dirty="0" smtClean="0"/>
            </a:br>
            <a:endParaRPr lang="en-US" dirty="0" smtClean="0"/>
          </a:p>
          <a:p>
            <a:pPr marL="571500" indent="-571500">
              <a:buFont typeface="+mj-lt"/>
              <a:buAutoNum type="romanLcPeriod"/>
            </a:pPr>
            <a:r>
              <a:rPr lang="en-US" dirty="0" smtClean="0"/>
              <a:t>The </a:t>
            </a:r>
            <a:r>
              <a:rPr lang="en-US" dirty="0"/>
              <a:t>most common approach used in pooling is max pooling.</a:t>
            </a:r>
            <a:endParaRPr lang="en-IN" dirty="0"/>
          </a:p>
        </p:txBody>
      </p:sp>
      <p:sp>
        <p:nvSpPr>
          <p:cNvPr id="4" name="AutoShape 5"/>
          <p:cNvSpPr/>
          <p:nvPr/>
        </p:nvSpPr>
        <p:spPr>
          <a:xfrm>
            <a:off x="0" y="9061011"/>
            <a:ext cx="18288000" cy="1225989"/>
          </a:xfrm>
          <a:prstGeom prst="rect">
            <a:avLst/>
          </a:prstGeom>
          <a:solidFill>
            <a:srgbClr val="F0F2F6"/>
          </a:solidFill>
        </p:spPr>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7600" y="1772443"/>
            <a:ext cx="5676900" cy="4181475"/>
          </a:xfrm>
          <a:prstGeom prst="rect">
            <a:avLst/>
          </a:prstGeom>
          <a:ln>
            <a:solidFill>
              <a:schemeClr val="tx2">
                <a:lumMod val="60000"/>
                <a:lumOff val="40000"/>
              </a:schemeClr>
            </a:solidFill>
          </a:ln>
        </p:spPr>
      </p:pic>
    </p:spTree>
    <p:extLst>
      <p:ext uri="{BB962C8B-B14F-4D97-AF65-F5344CB8AC3E}">
        <p14:creationId xmlns:p14="http://schemas.microsoft.com/office/powerpoint/2010/main" val="897733759"/>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978694"/>
            <a:ext cx="12145636" cy="5781069"/>
            <a:chOff x="0" y="-66675"/>
            <a:chExt cx="16194181" cy="7708090"/>
          </a:xfrm>
        </p:grpSpPr>
        <p:sp>
          <p:nvSpPr>
            <p:cNvPr id="3" name="TextBox 3"/>
            <p:cNvSpPr txBox="1"/>
            <p:nvPr/>
          </p:nvSpPr>
          <p:spPr>
            <a:xfrm>
              <a:off x="0" y="-66675"/>
              <a:ext cx="16194181" cy="1477328"/>
            </a:xfrm>
            <a:prstGeom prst="rect">
              <a:avLst/>
            </a:prstGeom>
          </p:spPr>
          <p:txBody>
            <a:bodyPr lIns="0" tIns="0" rIns="0" bIns="0" rtlCol="0" anchor="t">
              <a:spAutoFit/>
            </a:bodyPr>
            <a:lstStyle/>
            <a:p>
              <a:pPr>
                <a:lnSpc>
                  <a:spcPts val="9600"/>
                </a:lnSpc>
              </a:pPr>
              <a:r>
                <a:rPr lang="en-US" sz="4800" dirty="0">
                  <a:solidFill>
                    <a:srgbClr val="0070C0"/>
                  </a:solidFill>
                  <a:latin typeface="Arita Buri Bold"/>
                </a:rPr>
                <a:t>Internship Summary</a:t>
              </a:r>
            </a:p>
          </p:txBody>
        </p:sp>
        <p:sp>
          <p:nvSpPr>
            <p:cNvPr id="4" name="TextBox 4"/>
            <p:cNvSpPr txBox="1"/>
            <p:nvPr/>
          </p:nvSpPr>
          <p:spPr>
            <a:xfrm>
              <a:off x="0" y="2101438"/>
              <a:ext cx="16194181" cy="5539977"/>
            </a:xfrm>
            <a:prstGeom prst="rect">
              <a:avLst/>
            </a:prstGeom>
          </p:spPr>
          <p:txBody>
            <a:bodyPr lIns="0" tIns="0" rIns="0" bIns="0" rtlCol="0" anchor="t">
              <a:spAutoFit/>
            </a:bodyPr>
            <a:lstStyle/>
            <a:p>
              <a:pPr>
                <a:lnSpc>
                  <a:spcPts val="3639"/>
                </a:lnSpc>
              </a:pPr>
              <a:r>
                <a:rPr lang="en-US" sz="2599" dirty="0" smtClean="0">
                  <a:solidFill>
                    <a:srgbClr val="09427D"/>
                  </a:solidFill>
                  <a:latin typeface="Clear Sans Regular"/>
                </a:rPr>
                <a:t>Guides </a:t>
              </a:r>
              <a:r>
                <a:rPr lang="en-US" sz="2599" dirty="0">
                  <a:solidFill>
                    <a:srgbClr val="09427D"/>
                  </a:solidFill>
                  <a:latin typeface="Clear Sans Regular"/>
                </a:rPr>
                <a:t>at Rishabh Software: </a:t>
              </a:r>
              <a:r>
                <a:rPr lang="en-IN" sz="2800" dirty="0"/>
                <a:t>Dr. Falguni Ranadive, Mr. </a:t>
              </a:r>
              <a:r>
                <a:rPr lang="en-IN" sz="2800" dirty="0" smtClean="0"/>
                <a:t>Gagan Dubey</a:t>
              </a:r>
              <a:endParaRPr lang="en-US" sz="2599" dirty="0" smtClean="0">
                <a:solidFill>
                  <a:srgbClr val="09427D"/>
                </a:solidFill>
                <a:latin typeface="Clear Sans Regular"/>
              </a:endParaRPr>
            </a:p>
            <a:p>
              <a:pPr>
                <a:lnSpc>
                  <a:spcPts val="3640"/>
                </a:lnSpc>
                <a:spcBef>
                  <a:spcPct val="0"/>
                </a:spcBef>
              </a:pPr>
              <a:endParaRPr lang="en-US" sz="2599" dirty="0">
                <a:solidFill>
                  <a:srgbClr val="09427D"/>
                </a:solidFill>
                <a:latin typeface="Clear Sans Regular"/>
              </a:endParaRPr>
            </a:p>
            <a:p>
              <a:pPr>
                <a:lnSpc>
                  <a:spcPts val="3640"/>
                </a:lnSpc>
                <a:spcBef>
                  <a:spcPct val="0"/>
                </a:spcBef>
              </a:pPr>
              <a:r>
                <a:rPr lang="en-US" sz="2599" dirty="0" smtClean="0">
                  <a:solidFill>
                    <a:srgbClr val="09427D"/>
                  </a:solidFill>
                  <a:latin typeface="Clear Sans Regular"/>
                </a:rPr>
                <a:t>How </a:t>
              </a:r>
              <a:r>
                <a:rPr lang="en-US" sz="2599" dirty="0">
                  <a:solidFill>
                    <a:srgbClr val="09427D"/>
                  </a:solidFill>
                  <a:latin typeface="Clear Sans Regular"/>
                </a:rPr>
                <a:t>Rishabh Software is different</a:t>
              </a:r>
              <a:r>
                <a:rPr lang="en-US" sz="2599" dirty="0" smtClean="0">
                  <a:solidFill>
                    <a:srgbClr val="09427D"/>
                  </a:solidFill>
                  <a:latin typeface="Clear Sans Regular"/>
                </a:rPr>
                <a:t>?</a:t>
              </a:r>
            </a:p>
            <a:p>
              <a:pPr marL="571500" indent="-571500">
                <a:lnSpc>
                  <a:spcPts val="3640"/>
                </a:lnSpc>
                <a:spcBef>
                  <a:spcPct val="0"/>
                </a:spcBef>
                <a:buFont typeface="+mj-lt"/>
                <a:buAutoNum type="romanLcPeriod"/>
              </a:pPr>
              <a:r>
                <a:rPr lang="en-US" sz="2800" dirty="0"/>
                <a:t>Rishabh Software provides software, recruitment and engineering services and solutions to mid-sized enterprises globally</a:t>
              </a:r>
              <a:r>
                <a:rPr lang="en-US" sz="2800" dirty="0" smtClean="0"/>
                <a:t>.</a:t>
              </a:r>
            </a:p>
            <a:p>
              <a:pPr marL="571500" indent="-571500">
                <a:lnSpc>
                  <a:spcPts val="3640"/>
                </a:lnSpc>
                <a:spcBef>
                  <a:spcPct val="0"/>
                </a:spcBef>
                <a:buFont typeface="+mj-lt"/>
                <a:buAutoNum type="romanLcPeriod"/>
              </a:pPr>
              <a:r>
                <a:rPr lang="en-US" sz="2800" dirty="0"/>
                <a:t>Since its inception in 1999, Rishabh Software has proudly delivered over 1000+ successful projects to its customers across 23 countries including USA, UK, Europe, Canada, Australia. </a:t>
              </a:r>
              <a:endParaRPr lang="en-US" sz="2800" dirty="0" smtClean="0"/>
            </a:p>
            <a:p>
              <a:pPr marL="571500" indent="-571500">
                <a:lnSpc>
                  <a:spcPts val="3640"/>
                </a:lnSpc>
                <a:spcBef>
                  <a:spcPct val="0"/>
                </a:spcBef>
                <a:buFont typeface="+mj-lt"/>
                <a:buAutoNum type="romanLcPeriod"/>
              </a:pPr>
              <a:r>
                <a:rPr lang="en-US" sz="2800" dirty="0" smtClean="0"/>
                <a:t>It </a:t>
              </a:r>
              <a:r>
                <a:rPr lang="en-US" sz="2800" dirty="0"/>
                <a:t>is both product-based and service-based company.</a:t>
              </a:r>
              <a:endParaRPr lang="en-US" sz="2800" dirty="0">
                <a:solidFill>
                  <a:srgbClr val="09427D"/>
                </a:solidFill>
                <a:latin typeface="Clear Sans Regular"/>
              </a:endParaRPr>
            </a:p>
          </p:txBody>
        </p:sp>
      </p:grpSp>
      <p:sp>
        <p:nvSpPr>
          <p:cNvPr id="5" name="AutoShape 5"/>
          <p:cNvSpPr/>
          <p:nvPr/>
        </p:nvSpPr>
        <p:spPr>
          <a:xfrm>
            <a:off x="0" y="9061011"/>
            <a:ext cx="18288000" cy="1225989"/>
          </a:xfrm>
          <a:prstGeom prst="rect">
            <a:avLst/>
          </a:prstGeom>
          <a:solidFill>
            <a:srgbClr val="F0F2F6"/>
          </a:solidFill>
        </p:spPr>
      </p:sp>
      <p:pic>
        <p:nvPicPr>
          <p:cNvPr id="6" name="Picture 6"/>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a:stretch>
            <a:fillRect/>
          </a:stretch>
        </p:blipFill>
        <p:spPr>
          <a:xfrm>
            <a:off x="14340754" y="5143500"/>
            <a:ext cx="2918546" cy="3917511"/>
          </a:xfrm>
          <a:prstGeom prst="rect">
            <a:avLst/>
          </a:prstGeom>
        </p:spPr>
      </p:pic>
    </p:spTree>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7373600" cy="1143000"/>
          </a:xfrm>
        </p:spPr>
        <p:txBody>
          <a:bodyPr>
            <a:normAutofit/>
          </a:bodyPr>
          <a:lstStyle/>
          <a:p>
            <a:r>
              <a:rPr lang="en-US" sz="4000" dirty="0" smtClean="0">
                <a:solidFill>
                  <a:schemeClr val="tx2">
                    <a:lumMod val="60000"/>
                    <a:lumOff val="40000"/>
                  </a:schemeClr>
                </a:solidFill>
              </a:rPr>
              <a:t>Graphical representation of hidden layers (arbitrary)</a:t>
            </a:r>
            <a:endParaRPr lang="en-IN" dirty="0">
              <a:solidFill>
                <a:schemeClr val="tx2">
                  <a:lumMod val="60000"/>
                  <a:lumOff val="40000"/>
                </a:schemeClr>
              </a:solidFill>
            </a:endParaRPr>
          </a:p>
        </p:txBody>
      </p:sp>
      <p:pic>
        <p:nvPicPr>
          <p:cNvPr id="4" name="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54375" y="1638300"/>
            <a:ext cx="11779250" cy="6625828"/>
          </a:xfrm>
          <a:prstGeom prst="rect">
            <a:avLst/>
          </a:prstGeom>
        </p:spPr>
      </p:pic>
      <p:sp>
        <p:nvSpPr>
          <p:cNvPr id="5" name="AutoShape 5"/>
          <p:cNvSpPr/>
          <p:nvPr/>
        </p:nvSpPr>
        <p:spPr>
          <a:xfrm>
            <a:off x="0" y="9061011"/>
            <a:ext cx="18288000" cy="1225989"/>
          </a:xfrm>
          <a:prstGeom prst="rect">
            <a:avLst/>
          </a:prstGeom>
          <a:solidFill>
            <a:srgbClr val="F0F2F6"/>
          </a:solidFill>
        </p:spPr>
      </p:sp>
    </p:spTree>
    <p:extLst>
      <p:ext uri="{BB962C8B-B14F-4D97-AF65-F5344CB8AC3E}">
        <p14:creationId xmlns:p14="http://schemas.microsoft.com/office/powerpoint/2010/main" val="17877814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38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9448800" cy="1143000"/>
          </a:xfrm>
        </p:spPr>
        <p:txBody>
          <a:bodyPr/>
          <a:lstStyle/>
          <a:p>
            <a:r>
              <a:rPr lang="en-US" dirty="0" smtClean="0">
                <a:solidFill>
                  <a:schemeClr val="accent1"/>
                </a:solidFill>
              </a:rPr>
              <a:t>Rectifier</a:t>
            </a:r>
            <a:endParaRPr lang="en-IN" dirty="0">
              <a:solidFill>
                <a:schemeClr val="accent1"/>
              </a:solidFill>
            </a:endParaRPr>
          </a:p>
        </p:txBody>
      </p:sp>
      <p:sp>
        <p:nvSpPr>
          <p:cNvPr id="3" name="Content Placeholder 2"/>
          <p:cNvSpPr>
            <a:spLocks noGrp="1"/>
          </p:cNvSpPr>
          <p:nvPr>
            <p:ph idx="1"/>
          </p:nvPr>
        </p:nvSpPr>
        <p:spPr>
          <a:xfrm>
            <a:off x="457200" y="1600200"/>
            <a:ext cx="9448800" cy="5600700"/>
          </a:xfrm>
        </p:spPr>
        <p:txBody>
          <a:bodyPr>
            <a:normAutofit lnSpcReduction="10000"/>
          </a:bodyPr>
          <a:lstStyle/>
          <a:p>
            <a:pPr marL="571500" indent="-571500">
              <a:buFont typeface="+mj-lt"/>
              <a:buAutoNum type="romanLcPeriod"/>
            </a:pPr>
            <a:r>
              <a:rPr lang="en-US" dirty="0"/>
              <a:t>Mainly implemented in </a:t>
            </a:r>
            <a:r>
              <a:rPr lang="en-US" i="1" dirty="0"/>
              <a:t>hidden layers</a:t>
            </a:r>
            <a:r>
              <a:rPr lang="en-US" dirty="0"/>
              <a:t> of the Neural network</a:t>
            </a:r>
            <a:r>
              <a:rPr lang="en-US" dirty="0" smtClean="0"/>
              <a:t>.</a:t>
            </a:r>
            <a:br>
              <a:rPr lang="en-US" dirty="0" smtClean="0"/>
            </a:br>
            <a:endParaRPr lang="en-US" dirty="0" smtClean="0"/>
          </a:p>
          <a:p>
            <a:pPr marL="571500" indent="-571500">
              <a:buFont typeface="+mj-lt"/>
              <a:buAutoNum type="romanLcPeriod"/>
            </a:pPr>
            <a:r>
              <a:rPr lang="en-US" dirty="0" smtClean="0"/>
              <a:t>We need some function that pushes the real number line in between 0 and 1. Common function that does this is called sigmoid function.</a:t>
            </a:r>
            <a:br>
              <a:rPr lang="en-US" dirty="0" smtClean="0"/>
            </a:br>
            <a:endParaRPr lang="en-US" dirty="0" smtClean="0"/>
          </a:p>
          <a:p>
            <a:pPr marL="571500" indent="-571500">
              <a:buFont typeface="+mj-lt"/>
              <a:buAutoNum type="romanLcPeriod"/>
            </a:pPr>
            <a:r>
              <a:rPr lang="en-US" dirty="0" smtClean="0"/>
              <a:t>A </a:t>
            </a:r>
            <a:r>
              <a:rPr lang="en-US" dirty="0"/>
              <a:t>unit employing the rectifier is also called a rectified linear unit (</a:t>
            </a:r>
            <a:r>
              <a:rPr lang="en-US" b="1" dirty="0"/>
              <a:t>ReLU</a:t>
            </a:r>
            <a:r>
              <a:rPr lang="en-US" dirty="0"/>
              <a:t>). Rectified linear units find applications in computer vision and speech recognition using deep neural nets</a:t>
            </a:r>
            <a:r>
              <a:rPr lang="en-US" dirty="0" smtClean="0"/>
              <a:t>.</a:t>
            </a:r>
          </a:p>
        </p:txBody>
      </p:sp>
      <p:sp>
        <p:nvSpPr>
          <p:cNvPr id="4" name="AutoShape 5"/>
          <p:cNvSpPr/>
          <p:nvPr/>
        </p:nvSpPr>
        <p:spPr>
          <a:xfrm>
            <a:off x="0" y="9061011"/>
            <a:ext cx="18288000" cy="1225989"/>
          </a:xfrm>
          <a:prstGeom prst="rect">
            <a:avLst/>
          </a:prstGeom>
          <a:solidFill>
            <a:srgbClr val="F0F2F6"/>
          </a:solidFill>
        </p:spPr>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63400" y="2286575"/>
            <a:ext cx="4714875" cy="2952750"/>
          </a:xfrm>
          <a:prstGeom prst="rect">
            <a:avLst/>
          </a:prstGeom>
          <a:ln>
            <a:solidFill>
              <a:schemeClr val="tx2">
                <a:lumMod val="60000"/>
                <a:lumOff val="40000"/>
              </a:schemeClr>
            </a:solidFill>
          </a:ln>
        </p:spPr>
      </p:pic>
    </p:spTree>
    <p:extLst>
      <p:ext uri="{BB962C8B-B14F-4D97-AF65-F5344CB8AC3E}">
        <p14:creationId xmlns:p14="http://schemas.microsoft.com/office/powerpoint/2010/main" val="216120342"/>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5300" y="1562100"/>
            <a:ext cx="9677400" cy="6988796"/>
          </a:xfrm>
          <a:prstGeom prst="rect">
            <a:avLst/>
          </a:prstGeom>
        </p:spPr>
      </p:pic>
      <p:sp>
        <p:nvSpPr>
          <p:cNvPr id="5" name="AutoShape 5"/>
          <p:cNvSpPr/>
          <p:nvPr/>
        </p:nvSpPr>
        <p:spPr>
          <a:xfrm>
            <a:off x="0" y="9061011"/>
            <a:ext cx="18288000" cy="1225989"/>
          </a:xfrm>
          <a:prstGeom prst="rect">
            <a:avLst/>
          </a:prstGeom>
          <a:solidFill>
            <a:srgbClr val="F0F2F6"/>
          </a:solidFill>
        </p:spPr>
      </p:sp>
      <p:sp>
        <p:nvSpPr>
          <p:cNvPr id="6" name="Title 1"/>
          <p:cNvSpPr>
            <a:spLocks noGrp="1"/>
          </p:cNvSpPr>
          <p:nvPr>
            <p:ph type="title"/>
          </p:nvPr>
        </p:nvSpPr>
        <p:spPr>
          <a:xfrm>
            <a:off x="457200" y="274638"/>
            <a:ext cx="17297400" cy="1143000"/>
          </a:xfrm>
        </p:spPr>
        <p:txBody>
          <a:bodyPr/>
          <a:lstStyle/>
          <a:p>
            <a:r>
              <a:rPr lang="en-US" dirty="0" smtClean="0">
                <a:solidFill>
                  <a:schemeClr val="accent1"/>
                </a:solidFill>
              </a:rPr>
              <a:t>Activation Function</a:t>
            </a:r>
            <a:endParaRPr lang="en-IN" dirty="0">
              <a:solidFill>
                <a:schemeClr val="accent1"/>
              </a:solidFill>
            </a:endParaRPr>
          </a:p>
        </p:txBody>
      </p:sp>
    </p:spTree>
    <p:extLst>
      <p:ext uri="{BB962C8B-B14F-4D97-AF65-F5344CB8AC3E}">
        <p14:creationId xmlns:p14="http://schemas.microsoft.com/office/powerpoint/2010/main" val="2080270418"/>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0" y="335756"/>
            <a:ext cx="9906000" cy="1143000"/>
          </a:xfrm>
        </p:spPr>
        <p:txBody>
          <a:bodyPr/>
          <a:lstStyle/>
          <a:p>
            <a:r>
              <a:rPr lang="en-US" dirty="0" smtClean="0">
                <a:solidFill>
                  <a:schemeClr val="accent1"/>
                </a:solidFill>
              </a:rPr>
              <a:t>Kernel Size</a:t>
            </a:r>
            <a:endParaRPr lang="en-IN" dirty="0">
              <a:solidFill>
                <a:schemeClr val="accent1"/>
              </a:solidFill>
            </a:endParaRPr>
          </a:p>
        </p:txBody>
      </p:sp>
      <p:sp>
        <p:nvSpPr>
          <p:cNvPr id="3" name="Content Placeholder 2"/>
          <p:cNvSpPr>
            <a:spLocks noGrp="1"/>
          </p:cNvSpPr>
          <p:nvPr>
            <p:ph idx="1"/>
          </p:nvPr>
        </p:nvSpPr>
        <p:spPr>
          <a:xfrm>
            <a:off x="4267200" y="1661318"/>
            <a:ext cx="9906000" cy="4525963"/>
          </a:xfrm>
        </p:spPr>
        <p:txBody>
          <a:bodyPr/>
          <a:lstStyle/>
          <a:p>
            <a:pPr marL="571500" indent="-571500">
              <a:buFont typeface="+mj-lt"/>
              <a:buAutoNum type="romanLcPeriod"/>
            </a:pPr>
            <a:r>
              <a:rPr lang="en-US" dirty="0"/>
              <a:t>Kernel Size: In image processing a Kernel is simply a 2-dimensional matrix of numbers. While this matrix can range in dimensions. </a:t>
            </a:r>
            <a:endParaRPr lang="en-IN" dirty="0"/>
          </a:p>
        </p:txBody>
      </p:sp>
      <p:sp>
        <p:nvSpPr>
          <p:cNvPr id="4" name="AutoShape 5"/>
          <p:cNvSpPr/>
          <p:nvPr/>
        </p:nvSpPr>
        <p:spPr>
          <a:xfrm>
            <a:off x="0" y="9061011"/>
            <a:ext cx="18288000" cy="1225989"/>
          </a:xfrm>
          <a:prstGeom prst="rect">
            <a:avLst/>
          </a:prstGeom>
          <a:solidFill>
            <a:srgbClr val="F0F2F6"/>
          </a:solidFill>
        </p:spPr>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4600" y="3897338"/>
            <a:ext cx="5791200" cy="3726808"/>
          </a:xfrm>
          <a:prstGeom prst="rect">
            <a:avLst/>
          </a:prstGeom>
          <a:ln>
            <a:solidFill>
              <a:schemeClr val="tx2">
                <a:lumMod val="60000"/>
                <a:lumOff val="40000"/>
              </a:schemeClr>
            </a:solidFill>
          </a:ln>
        </p:spPr>
      </p:pic>
    </p:spTree>
    <p:extLst>
      <p:ext uri="{BB962C8B-B14F-4D97-AF65-F5344CB8AC3E}">
        <p14:creationId xmlns:p14="http://schemas.microsoft.com/office/powerpoint/2010/main" val="1389832308"/>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9061011"/>
            <a:ext cx="18288000" cy="1225989"/>
          </a:xfrm>
          <a:prstGeom prst="rect">
            <a:avLst/>
          </a:prstGeom>
          <a:solidFill>
            <a:srgbClr val="F0F2F6"/>
          </a:solidFill>
        </p:spPr>
      </p:sp>
      <p:grpSp>
        <p:nvGrpSpPr>
          <p:cNvPr id="3" name="Group 3"/>
          <p:cNvGrpSpPr/>
          <p:nvPr/>
        </p:nvGrpSpPr>
        <p:grpSpPr>
          <a:xfrm>
            <a:off x="3391682" y="1722161"/>
            <a:ext cx="11846754" cy="2704465"/>
            <a:chOff x="0" y="-66675"/>
            <a:chExt cx="15795672" cy="3605951"/>
          </a:xfrm>
        </p:grpSpPr>
        <p:sp>
          <p:nvSpPr>
            <p:cNvPr id="4" name="TextBox 4"/>
            <p:cNvSpPr txBox="1"/>
            <p:nvPr/>
          </p:nvSpPr>
          <p:spPr>
            <a:xfrm>
              <a:off x="0" y="-66675"/>
              <a:ext cx="15339515" cy="1678975"/>
            </a:xfrm>
            <a:prstGeom prst="rect">
              <a:avLst/>
            </a:prstGeom>
          </p:spPr>
          <p:txBody>
            <a:bodyPr lIns="0" tIns="0" rIns="0" bIns="0" rtlCol="0" anchor="t">
              <a:spAutoFit/>
            </a:bodyPr>
            <a:lstStyle/>
            <a:p>
              <a:pPr algn="r">
                <a:lnSpc>
                  <a:spcPts val="9600"/>
                </a:lnSpc>
              </a:pPr>
              <a:endParaRPr lang="en-US" sz="8000" dirty="0">
                <a:solidFill>
                  <a:srgbClr val="264C3D"/>
                </a:solidFill>
                <a:latin typeface="Arita Buri Bold"/>
              </a:endParaRPr>
            </a:p>
          </p:txBody>
        </p:sp>
        <p:sp>
          <p:nvSpPr>
            <p:cNvPr id="5" name="TextBox 5"/>
            <p:cNvSpPr txBox="1"/>
            <p:nvPr/>
          </p:nvSpPr>
          <p:spPr>
            <a:xfrm>
              <a:off x="456157" y="247437"/>
              <a:ext cx="15339515" cy="3291839"/>
            </a:xfrm>
            <a:prstGeom prst="rect">
              <a:avLst/>
            </a:prstGeom>
          </p:spPr>
          <p:txBody>
            <a:bodyPr lIns="0" tIns="0" rIns="0" bIns="0" rtlCol="0" anchor="t">
              <a:spAutoFit/>
            </a:bodyPr>
            <a:lstStyle/>
            <a:p>
              <a:pPr marL="231140" lvl="1">
                <a:lnSpc>
                  <a:spcPts val="3919"/>
                </a:lnSpc>
              </a:pPr>
              <a:r>
                <a:rPr lang="en-US" sz="2800" dirty="0"/>
                <a:t>Softmax functions are multi-class sigmoid, meaning they are used in determining probability of multiple classes at once. Since the outputs of a Softmax function can be interpreted as a probability </a:t>
              </a:r>
              <a:endParaRPr lang="en-US" sz="2800" dirty="0" smtClean="0"/>
            </a:p>
            <a:p>
              <a:pPr marL="231140" lvl="1">
                <a:lnSpc>
                  <a:spcPts val="3919"/>
                </a:lnSpc>
              </a:pPr>
              <a:r>
                <a:rPr lang="en-US" sz="2800" dirty="0" smtClean="0"/>
                <a:t>(</a:t>
              </a:r>
              <a:r>
                <a:rPr lang="en-US" sz="2800" dirty="0"/>
                <a:t>i.e. they must sum to 1), a Softmax layer is typically the final layer used in neural network functions.</a:t>
              </a:r>
              <a:endParaRPr lang="en-US" sz="2800" dirty="0">
                <a:solidFill>
                  <a:srgbClr val="0070C0"/>
                </a:solidFill>
                <a:latin typeface="Clear Sans Regular"/>
              </a:endParaRPr>
            </a:p>
          </p:txBody>
        </p:sp>
      </p:grpSp>
      <p:pic>
        <p:nvPicPr>
          <p:cNvPr id="7" name="Picture 4"/>
          <p:cNvPicPr>
            <a:picLocks noChangeAspect="1"/>
          </p:cNvPicPr>
          <p:nvPr/>
        </p:nvPicPr>
        <p:blipFill>
          <a:blip r:embed="rId2"/>
          <a:srcRect/>
          <a:stretch>
            <a:fillRect/>
          </a:stretch>
        </p:blipFill>
        <p:spPr>
          <a:xfrm>
            <a:off x="16285356" y="7048500"/>
            <a:ext cx="1090422" cy="2057400"/>
          </a:xfrm>
          <a:prstGeom prst="rect">
            <a:avLst/>
          </a:prstGeom>
        </p:spPr>
      </p:pic>
      <p:sp>
        <p:nvSpPr>
          <p:cNvPr id="8" name="Title 7"/>
          <p:cNvSpPr>
            <a:spLocks noGrp="1"/>
          </p:cNvSpPr>
          <p:nvPr>
            <p:ph type="ctrTitle"/>
          </p:nvPr>
        </p:nvSpPr>
        <p:spPr>
          <a:xfrm>
            <a:off x="5257799" y="655870"/>
            <a:ext cx="7772400" cy="1470025"/>
          </a:xfrm>
        </p:spPr>
        <p:txBody>
          <a:bodyPr>
            <a:normAutofit/>
          </a:bodyPr>
          <a:lstStyle/>
          <a:p>
            <a:r>
              <a:rPr lang="en-US" dirty="0">
                <a:solidFill>
                  <a:srgbClr val="0070C0"/>
                </a:solidFill>
              </a:rPr>
              <a:t>What are Softmax Scores?</a:t>
            </a:r>
            <a:endParaRPr lang="en-IN" dirty="0">
              <a:solidFill>
                <a:srgbClr val="0070C0"/>
              </a:solidFill>
            </a:endParaRPr>
          </a:p>
        </p:txBody>
      </p:sp>
    </p:spTree>
    <p:extLst>
      <p:ext uri="{BB962C8B-B14F-4D97-AF65-F5344CB8AC3E}">
        <p14:creationId xmlns:p14="http://schemas.microsoft.com/office/powerpoint/2010/main" val="6860348"/>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30000"/>
          </a:blip>
          <a:srcRect/>
          <a:stretch>
            <a:fillRect/>
          </a:stretch>
        </p:blipFill>
        <p:spPr>
          <a:xfrm rot="662391">
            <a:off x="1082495" y="1250441"/>
            <a:ext cx="7512046" cy="7786117"/>
          </a:xfrm>
          <a:prstGeom prst="rect">
            <a:avLst/>
          </a:prstGeom>
        </p:spPr>
      </p:pic>
      <p:grpSp>
        <p:nvGrpSpPr>
          <p:cNvPr id="3" name="Group 3"/>
          <p:cNvGrpSpPr/>
          <p:nvPr/>
        </p:nvGrpSpPr>
        <p:grpSpPr>
          <a:xfrm>
            <a:off x="9260569" y="4221497"/>
            <a:ext cx="7998731" cy="1844005"/>
            <a:chOff x="0" y="0"/>
            <a:chExt cx="10664974" cy="2458674"/>
          </a:xfrm>
        </p:grpSpPr>
        <p:sp>
          <p:nvSpPr>
            <p:cNvPr id="4" name="TextBox 4"/>
            <p:cNvSpPr txBox="1"/>
            <p:nvPr/>
          </p:nvSpPr>
          <p:spPr>
            <a:xfrm>
              <a:off x="0" y="9525"/>
              <a:ext cx="10664974" cy="1609838"/>
            </a:xfrm>
            <a:prstGeom prst="rect">
              <a:avLst/>
            </a:prstGeom>
          </p:spPr>
          <p:txBody>
            <a:bodyPr lIns="0" tIns="0" rIns="0" bIns="0" rtlCol="0" anchor="t">
              <a:spAutoFit/>
            </a:bodyPr>
            <a:lstStyle/>
            <a:p>
              <a:pPr marL="0" lvl="0" indent="0">
                <a:lnSpc>
                  <a:spcPts val="8800"/>
                </a:lnSpc>
              </a:pPr>
              <a:r>
                <a:rPr lang="en-US" sz="8000">
                  <a:solidFill>
                    <a:srgbClr val="264C3D"/>
                  </a:solidFill>
                  <a:latin typeface="Arita Buri Bold"/>
                </a:rPr>
                <a:t>Implementation</a:t>
              </a:r>
            </a:p>
          </p:txBody>
        </p:sp>
        <p:sp>
          <p:nvSpPr>
            <p:cNvPr id="5" name="TextBox 5"/>
            <p:cNvSpPr txBox="1"/>
            <p:nvPr/>
          </p:nvSpPr>
          <p:spPr>
            <a:xfrm>
              <a:off x="0" y="1836841"/>
              <a:ext cx="10664974" cy="621833"/>
            </a:xfrm>
            <a:prstGeom prst="rect">
              <a:avLst/>
            </a:prstGeom>
          </p:spPr>
          <p:txBody>
            <a:bodyPr lIns="0" tIns="0" rIns="0" bIns="0" rtlCol="0" anchor="t">
              <a:spAutoFit/>
            </a:bodyPr>
            <a:lstStyle/>
            <a:p>
              <a:pPr marL="0" lvl="0" indent="0">
                <a:lnSpc>
                  <a:spcPts val="3920"/>
                </a:lnSpc>
              </a:pPr>
              <a:endParaRPr/>
            </a:p>
          </p:txBody>
        </p:sp>
      </p:grpSp>
      <p:pic>
        <p:nvPicPr>
          <p:cNvPr id="6" name="Picture 6"/>
          <p:cNvPicPr>
            <a:picLocks noChangeAspect="1"/>
          </p:cNvPicPr>
          <p:nvPr/>
        </p:nvPicPr>
        <p:blipFill>
          <a:blip r:embed="rId3"/>
          <a:srcRect/>
          <a:stretch>
            <a:fillRect/>
          </a:stretch>
        </p:blipFill>
        <p:spPr>
          <a:xfrm>
            <a:off x="906409" y="3083079"/>
            <a:ext cx="7864217" cy="4934875"/>
          </a:xfrm>
          <a:prstGeom prst="rect">
            <a:avLst/>
          </a:prstGeom>
        </p:spPr>
      </p:pic>
      <p:sp>
        <p:nvSpPr>
          <p:cNvPr id="7" name="AutoShape 5"/>
          <p:cNvSpPr/>
          <p:nvPr/>
        </p:nvSpPr>
        <p:spPr>
          <a:xfrm>
            <a:off x="0" y="9061011"/>
            <a:ext cx="18288000" cy="1225989"/>
          </a:xfrm>
          <a:prstGeom prst="rect">
            <a:avLst/>
          </a:prstGeom>
          <a:solidFill>
            <a:srgbClr val="F0F2F6"/>
          </a:solidFill>
        </p:spPr>
      </p:sp>
    </p:spTree>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6992600" cy="1143000"/>
          </a:xfrm>
        </p:spPr>
        <p:txBody>
          <a:bodyPr/>
          <a:lstStyle/>
          <a:p>
            <a:r>
              <a:rPr lang="en-US" dirty="0" smtClean="0">
                <a:solidFill>
                  <a:srgbClr val="0070C0"/>
                </a:solidFill>
              </a:rPr>
              <a:t>Neural Network Architecture</a:t>
            </a:r>
            <a:endParaRPr lang="en-IN" dirty="0">
              <a:solidFill>
                <a:srgbClr val="0070C0"/>
              </a:solidFill>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23899" y="1943100"/>
            <a:ext cx="16833273" cy="3429000"/>
          </a:xfrm>
          <a:ln>
            <a:solidFill>
              <a:schemeClr val="tx1"/>
            </a:solidFill>
          </a:ln>
        </p:spPr>
      </p:pic>
      <p:sp>
        <p:nvSpPr>
          <p:cNvPr id="5" name="Rectangle 4"/>
          <p:cNvSpPr/>
          <p:nvPr/>
        </p:nvSpPr>
        <p:spPr>
          <a:xfrm>
            <a:off x="8153400" y="6560176"/>
            <a:ext cx="9144000" cy="646331"/>
          </a:xfrm>
          <a:prstGeom prst="rect">
            <a:avLst/>
          </a:prstGeom>
        </p:spPr>
        <p:txBody>
          <a:bodyPr>
            <a:spAutoFit/>
          </a:bodyPr>
          <a:lstStyle/>
          <a:p>
            <a:r>
              <a:rPr lang="en-US" dirty="0"/>
              <a:t>The software detects emotions on all faces in the webcam feed. With a simple 4-layer CNN, the test accuracy reached 73.2% in 50 epochs. </a:t>
            </a:r>
            <a:endParaRPr lang="en-IN"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425146" y="4788595"/>
            <a:ext cx="2978002" cy="4189494"/>
          </a:xfrm>
          <a:prstGeom prst="rect">
            <a:avLst/>
          </a:prstGeom>
        </p:spPr>
      </p:pic>
      <p:sp>
        <p:nvSpPr>
          <p:cNvPr id="7" name="AutoShape 5"/>
          <p:cNvSpPr/>
          <p:nvPr/>
        </p:nvSpPr>
        <p:spPr>
          <a:xfrm>
            <a:off x="0" y="9061011"/>
            <a:ext cx="18288000" cy="1225989"/>
          </a:xfrm>
          <a:prstGeom prst="rect">
            <a:avLst/>
          </a:prstGeom>
          <a:solidFill>
            <a:srgbClr val="F0F2F6"/>
          </a:solidFill>
        </p:spPr>
      </p:sp>
    </p:spTree>
    <p:extLst>
      <p:ext uri="{BB962C8B-B14F-4D97-AF65-F5344CB8AC3E}">
        <p14:creationId xmlns:p14="http://schemas.microsoft.com/office/powerpoint/2010/main" val="4091498758"/>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8000" y="1943100"/>
            <a:ext cx="7112000" cy="5334000"/>
          </a:xfrm>
          <a:prstGeom prst="rect">
            <a:avLst/>
          </a:prstGeom>
        </p:spPr>
      </p:pic>
      <p:sp>
        <p:nvSpPr>
          <p:cNvPr id="3" name="AutoShape 5"/>
          <p:cNvSpPr/>
          <p:nvPr/>
        </p:nvSpPr>
        <p:spPr>
          <a:xfrm>
            <a:off x="0" y="9061011"/>
            <a:ext cx="18288000" cy="1225989"/>
          </a:xfrm>
          <a:prstGeom prst="rect">
            <a:avLst/>
          </a:prstGeom>
          <a:solidFill>
            <a:srgbClr val="F0F2F6"/>
          </a:solidFill>
        </p:spPr>
      </p:sp>
    </p:spTree>
    <p:extLst>
      <p:ext uri="{BB962C8B-B14F-4D97-AF65-F5344CB8AC3E}">
        <p14:creationId xmlns:p14="http://schemas.microsoft.com/office/powerpoint/2010/main" val="3984889347"/>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8775001"/>
          </a:xfrm>
          <a:prstGeom prst="rect">
            <a:avLst/>
          </a:prstGeom>
          <a:solidFill>
            <a:srgbClr val="EDEDED"/>
          </a:solidFill>
        </p:spPr>
      </p:sp>
      <p:sp>
        <p:nvSpPr>
          <p:cNvPr id="3" name="TextBox 3"/>
          <p:cNvSpPr txBox="1"/>
          <p:nvPr/>
        </p:nvSpPr>
        <p:spPr>
          <a:xfrm>
            <a:off x="1028700" y="952500"/>
            <a:ext cx="5845110" cy="3462033"/>
          </a:xfrm>
          <a:prstGeom prst="rect">
            <a:avLst/>
          </a:prstGeom>
        </p:spPr>
        <p:txBody>
          <a:bodyPr lIns="0" tIns="0" rIns="0" bIns="0" rtlCol="0" anchor="t">
            <a:spAutoFit/>
          </a:bodyPr>
          <a:lstStyle/>
          <a:p>
            <a:pPr>
              <a:lnSpc>
                <a:spcPts val="9000"/>
              </a:lnSpc>
            </a:pPr>
            <a:r>
              <a:rPr lang="en-US" sz="7500">
                <a:solidFill>
                  <a:srgbClr val="264C3D"/>
                </a:solidFill>
                <a:latin typeface="Arita Buri Bold"/>
              </a:rPr>
              <a:t>Ingredients of Training Algorithm</a:t>
            </a:r>
          </a:p>
        </p:txBody>
      </p:sp>
      <p:pic>
        <p:nvPicPr>
          <p:cNvPr id="4" name="Picture 4"/>
          <p:cNvPicPr>
            <a:picLocks noChangeAspect="1"/>
          </p:cNvPicPr>
          <p:nvPr/>
        </p:nvPicPr>
        <p:blipFill>
          <a:blip r:embed="rId2"/>
          <a:srcRect/>
          <a:stretch>
            <a:fillRect/>
          </a:stretch>
        </p:blipFill>
        <p:spPr>
          <a:xfrm>
            <a:off x="1028700" y="5173456"/>
            <a:ext cx="1924696" cy="3631501"/>
          </a:xfrm>
          <a:prstGeom prst="rect">
            <a:avLst/>
          </a:prstGeom>
        </p:spPr>
      </p:pic>
      <p:grpSp>
        <p:nvGrpSpPr>
          <p:cNvPr id="5" name="Group 5"/>
          <p:cNvGrpSpPr/>
          <p:nvPr/>
        </p:nvGrpSpPr>
        <p:grpSpPr>
          <a:xfrm>
            <a:off x="8622802" y="924593"/>
            <a:ext cx="8636498" cy="7187988"/>
            <a:chOff x="0" y="0"/>
            <a:chExt cx="11515331" cy="9583984"/>
          </a:xfrm>
        </p:grpSpPr>
        <p:sp>
          <p:nvSpPr>
            <p:cNvPr id="6" name="TextBox 6"/>
            <p:cNvSpPr txBox="1"/>
            <p:nvPr/>
          </p:nvSpPr>
          <p:spPr>
            <a:xfrm>
              <a:off x="0" y="0"/>
              <a:ext cx="11515331" cy="854935"/>
            </a:xfrm>
            <a:prstGeom prst="rect">
              <a:avLst/>
            </a:prstGeom>
          </p:spPr>
          <p:txBody>
            <a:bodyPr lIns="0" tIns="0" rIns="0" bIns="0" rtlCol="0" anchor="t">
              <a:spAutoFit/>
            </a:bodyPr>
            <a:lstStyle/>
            <a:p>
              <a:pPr>
                <a:lnSpc>
                  <a:spcPts val="5040"/>
                </a:lnSpc>
              </a:pPr>
              <a:r>
                <a:rPr lang="en-US" sz="4200" dirty="0">
                  <a:solidFill>
                    <a:srgbClr val="09427D"/>
                  </a:solidFill>
                  <a:latin typeface="Clear Sans Regular"/>
                </a:rPr>
                <a:t>Data</a:t>
              </a:r>
            </a:p>
          </p:txBody>
        </p:sp>
        <p:sp>
          <p:nvSpPr>
            <p:cNvPr id="7" name="TextBox 7"/>
            <p:cNvSpPr txBox="1"/>
            <p:nvPr/>
          </p:nvSpPr>
          <p:spPr>
            <a:xfrm>
              <a:off x="0" y="1053825"/>
              <a:ext cx="11515331" cy="511810"/>
            </a:xfrm>
            <a:prstGeom prst="rect">
              <a:avLst/>
            </a:prstGeom>
          </p:spPr>
          <p:txBody>
            <a:bodyPr lIns="0" tIns="0" rIns="0" bIns="0" rtlCol="0" anchor="t">
              <a:spAutoFit/>
            </a:bodyPr>
            <a:lstStyle/>
            <a:p>
              <a:pPr>
                <a:lnSpc>
                  <a:spcPts val="3219"/>
                </a:lnSpc>
                <a:spcBef>
                  <a:spcPct val="0"/>
                </a:spcBef>
              </a:pPr>
              <a:r>
                <a:rPr lang="en-US" sz="2299" dirty="0">
                  <a:solidFill>
                    <a:srgbClr val="09427D"/>
                  </a:solidFill>
                  <a:latin typeface="Clear Sans Regular"/>
                </a:rPr>
                <a:t>Collection of Dataset.</a:t>
              </a:r>
            </a:p>
          </p:txBody>
        </p:sp>
        <p:sp>
          <p:nvSpPr>
            <p:cNvPr id="8" name="TextBox 8"/>
            <p:cNvSpPr txBox="1"/>
            <p:nvPr/>
          </p:nvSpPr>
          <p:spPr>
            <a:xfrm>
              <a:off x="0" y="2114751"/>
              <a:ext cx="11515331" cy="854935"/>
            </a:xfrm>
            <a:prstGeom prst="rect">
              <a:avLst/>
            </a:prstGeom>
          </p:spPr>
          <p:txBody>
            <a:bodyPr lIns="0" tIns="0" rIns="0" bIns="0" rtlCol="0" anchor="t">
              <a:spAutoFit/>
            </a:bodyPr>
            <a:lstStyle/>
            <a:p>
              <a:pPr>
                <a:lnSpc>
                  <a:spcPts val="5040"/>
                </a:lnSpc>
              </a:pPr>
              <a:r>
                <a:rPr lang="en-US" sz="4200" dirty="0">
                  <a:solidFill>
                    <a:srgbClr val="09427D"/>
                  </a:solidFill>
                  <a:latin typeface="Clear Sans Regular"/>
                </a:rPr>
                <a:t>Model</a:t>
              </a:r>
            </a:p>
          </p:txBody>
        </p:sp>
        <p:sp>
          <p:nvSpPr>
            <p:cNvPr id="9" name="TextBox 9"/>
            <p:cNvSpPr txBox="1"/>
            <p:nvPr/>
          </p:nvSpPr>
          <p:spPr>
            <a:xfrm>
              <a:off x="0" y="3168575"/>
              <a:ext cx="11515331" cy="963573"/>
            </a:xfrm>
            <a:prstGeom prst="rect">
              <a:avLst/>
            </a:prstGeom>
          </p:spPr>
          <p:txBody>
            <a:bodyPr lIns="0" tIns="0" rIns="0" bIns="0" rtlCol="0" anchor="t">
              <a:spAutoFit/>
            </a:bodyPr>
            <a:lstStyle/>
            <a:p>
              <a:pPr>
                <a:lnSpc>
                  <a:spcPts val="2940"/>
                </a:lnSpc>
                <a:spcBef>
                  <a:spcPct val="0"/>
                </a:spcBef>
              </a:pPr>
              <a:r>
                <a:rPr lang="en-US" sz="2100">
                  <a:solidFill>
                    <a:srgbClr val="09427D"/>
                  </a:solidFill>
                  <a:latin typeface="Clear Sans Regular"/>
                </a:rPr>
                <a:t>Create a model. Find some coefficients. A model, loosely speaking, is a simplification of some thing or process.</a:t>
              </a:r>
            </a:p>
          </p:txBody>
        </p:sp>
        <p:sp>
          <p:nvSpPr>
            <p:cNvPr id="10" name="TextBox 10"/>
            <p:cNvSpPr txBox="1"/>
            <p:nvPr/>
          </p:nvSpPr>
          <p:spPr>
            <a:xfrm>
              <a:off x="0" y="4800153"/>
              <a:ext cx="11515331" cy="854935"/>
            </a:xfrm>
            <a:prstGeom prst="rect">
              <a:avLst/>
            </a:prstGeom>
          </p:spPr>
          <p:txBody>
            <a:bodyPr lIns="0" tIns="0" rIns="0" bIns="0" rtlCol="0" anchor="t">
              <a:spAutoFit/>
            </a:bodyPr>
            <a:lstStyle/>
            <a:p>
              <a:pPr>
                <a:lnSpc>
                  <a:spcPts val="5040"/>
                </a:lnSpc>
              </a:pPr>
              <a:r>
                <a:rPr lang="en-US" sz="4200" dirty="0">
                  <a:solidFill>
                    <a:srgbClr val="09427D"/>
                  </a:solidFill>
                  <a:latin typeface="Clear Sans Regular"/>
                </a:rPr>
                <a:t>Objective Function</a:t>
              </a:r>
            </a:p>
          </p:txBody>
        </p:sp>
        <p:sp>
          <p:nvSpPr>
            <p:cNvPr id="11" name="TextBox 11"/>
            <p:cNvSpPr txBox="1"/>
            <p:nvPr/>
          </p:nvSpPr>
          <p:spPr>
            <a:xfrm>
              <a:off x="0" y="5853978"/>
              <a:ext cx="11515331" cy="963574"/>
            </a:xfrm>
            <a:prstGeom prst="rect">
              <a:avLst/>
            </a:prstGeom>
          </p:spPr>
          <p:txBody>
            <a:bodyPr lIns="0" tIns="0" rIns="0" bIns="0" rtlCol="0" anchor="t">
              <a:spAutoFit/>
            </a:bodyPr>
            <a:lstStyle/>
            <a:p>
              <a:pPr>
                <a:lnSpc>
                  <a:spcPts val="2939"/>
                </a:lnSpc>
                <a:spcBef>
                  <a:spcPct val="0"/>
                </a:spcBef>
              </a:pPr>
              <a:r>
                <a:rPr lang="en-US" sz="2099" dirty="0">
                  <a:solidFill>
                    <a:srgbClr val="09427D"/>
                  </a:solidFill>
                  <a:latin typeface="Clear Sans Regular"/>
                </a:rPr>
                <a:t>This function, taking data and model parameters as arguments, can be evaluated to return a number. </a:t>
              </a:r>
              <a:r>
                <a:rPr lang="en-US" sz="2099" dirty="0" smtClean="0">
                  <a:solidFill>
                    <a:srgbClr val="09427D"/>
                  </a:solidFill>
                  <a:latin typeface="Clear Sans Regular"/>
                </a:rPr>
                <a:t>Classification. </a:t>
              </a:r>
              <a:endParaRPr lang="en-US" sz="2099" dirty="0">
                <a:solidFill>
                  <a:srgbClr val="09427D"/>
                </a:solidFill>
                <a:latin typeface="Clear Sans Regular"/>
              </a:endParaRPr>
            </a:p>
          </p:txBody>
        </p:sp>
        <p:sp>
          <p:nvSpPr>
            <p:cNvPr id="12" name="TextBox 12"/>
            <p:cNvSpPr txBox="1"/>
            <p:nvPr/>
          </p:nvSpPr>
          <p:spPr>
            <a:xfrm>
              <a:off x="0" y="7566585"/>
              <a:ext cx="11515331" cy="854935"/>
            </a:xfrm>
            <a:prstGeom prst="rect">
              <a:avLst/>
            </a:prstGeom>
          </p:spPr>
          <p:txBody>
            <a:bodyPr lIns="0" tIns="0" rIns="0" bIns="0" rtlCol="0" anchor="t">
              <a:spAutoFit/>
            </a:bodyPr>
            <a:lstStyle/>
            <a:p>
              <a:pPr>
                <a:lnSpc>
                  <a:spcPts val="5040"/>
                </a:lnSpc>
              </a:pPr>
              <a:r>
                <a:rPr lang="en-US" sz="4200" b="1" dirty="0">
                  <a:latin typeface="Clear Sans Regular"/>
                </a:rPr>
                <a:t>Optimization Algorithm</a:t>
              </a:r>
            </a:p>
          </p:txBody>
        </p:sp>
        <p:sp>
          <p:nvSpPr>
            <p:cNvPr id="13" name="TextBox 13"/>
            <p:cNvSpPr txBox="1"/>
            <p:nvPr/>
          </p:nvSpPr>
          <p:spPr>
            <a:xfrm>
              <a:off x="0" y="8620410"/>
              <a:ext cx="11515331" cy="963574"/>
            </a:xfrm>
            <a:prstGeom prst="rect">
              <a:avLst/>
            </a:prstGeom>
          </p:spPr>
          <p:txBody>
            <a:bodyPr lIns="0" tIns="0" rIns="0" bIns="0" rtlCol="0" anchor="t">
              <a:spAutoFit/>
            </a:bodyPr>
            <a:lstStyle/>
            <a:p>
              <a:pPr>
                <a:lnSpc>
                  <a:spcPts val="2940"/>
                </a:lnSpc>
                <a:spcBef>
                  <a:spcPct val="0"/>
                </a:spcBef>
              </a:pPr>
              <a:r>
                <a:rPr lang="en-US" sz="2100" dirty="0">
                  <a:solidFill>
                    <a:srgbClr val="09427D"/>
                  </a:solidFill>
                  <a:latin typeface="Clear Sans Regular"/>
                </a:rPr>
                <a:t>A</a:t>
              </a:r>
              <a:r>
                <a:rPr lang="en-US" sz="2100" dirty="0" smtClean="0">
                  <a:solidFill>
                    <a:srgbClr val="09427D"/>
                  </a:solidFill>
                  <a:latin typeface="Clear Sans Regular"/>
                </a:rPr>
                <a:t> </a:t>
              </a:r>
              <a:r>
                <a:rPr lang="en-US" sz="2100" dirty="0">
                  <a:solidFill>
                    <a:srgbClr val="09427D"/>
                  </a:solidFill>
                  <a:latin typeface="Clear Sans Regular"/>
                </a:rPr>
                <a:t>function that minimizes an error or one that maximizes reward over punishment. By using Adam Algorithm.</a:t>
              </a:r>
            </a:p>
          </p:txBody>
        </p:sp>
      </p:grpSp>
    </p:spTree>
    <p:extLst>
      <p:ext uri="{BB962C8B-B14F-4D97-AF65-F5344CB8AC3E}">
        <p14:creationId xmlns:p14="http://schemas.microsoft.com/office/powerpoint/2010/main" val="297168495"/>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9448800" cy="1143000"/>
          </a:xfrm>
        </p:spPr>
        <p:txBody>
          <a:bodyPr/>
          <a:lstStyle/>
          <a:p>
            <a:r>
              <a:rPr lang="en-US" dirty="0" smtClean="0">
                <a:solidFill>
                  <a:schemeClr val="accent1"/>
                </a:solidFill>
              </a:rPr>
              <a:t>Adam – Optimizer function</a:t>
            </a:r>
            <a:endParaRPr lang="en-IN" dirty="0">
              <a:solidFill>
                <a:schemeClr val="accent1"/>
              </a:solidFill>
            </a:endParaRPr>
          </a:p>
        </p:txBody>
      </p:sp>
      <p:sp>
        <p:nvSpPr>
          <p:cNvPr id="3" name="Content Placeholder 2"/>
          <p:cNvSpPr>
            <a:spLocks noGrp="1"/>
          </p:cNvSpPr>
          <p:nvPr>
            <p:ph idx="1"/>
          </p:nvPr>
        </p:nvSpPr>
        <p:spPr>
          <a:xfrm>
            <a:off x="457200" y="1600200"/>
            <a:ext cx="9448800" cy="5600700"/>
          </a:xfrm>
        </p:spPr>
        <p:txBody>
          <a:bodyPr>
            <a:normAutofit/>
          </a:bodyPr>
          <a:lstStyle/>
          <a:p>
            <a:pPr marL="571500" indent="-571500">
              <a:buFont typeface="+mj-lt"/>
              <a:buAutoNum type="romanLcPeriod"/>
            </a:pPr>
            <a:r>
              <a:rPr lang="en-US" b="1" dirty="0"/>
              <a:t>Adam</a:t>
            </a:r>
            <a:r>
              <a:rPr lang="en-US" dirty="0"/>
              <a:t> is an </a:t>
            </a:r>
            <a:r>
              <a:rPr lang="en-US" b="1" dirty="0"/>
              <a:t>optimization</a:t>
            </a:r>
            <a:r>
              <a:rPr lang="en-US" dirty="0"/>
              <a:t> algorithm that can be used instead of the classical </a:t>
            </a:r>
            <a:r>
              <a:rPr lang="en-US" b="1" dirty="0"/>
              <a:t>stochastic gradient descent </a:t>
            </a:r>
            <a:r>
              <a:rPr lang="en-US" dirty="0"/>
              <a:t>procedure to update network weights iterative based in training data.</a:t>
            </a:r>
            <a:endParaRPr lang="en-US" dirty="0" smtClean="0"/>
          </a:p>
        </p:txBody>
      </p:sp>
      <p:sp>
        <p:nvSpPr>
          <p:cNvPr id="4" name="AutoShape 5"/>
          <p:cNvSpPr/>
          <p:nvPr/>
        </p:nvSpPr>
        <p:spPr>
          <a:xfrm>
            <a:off x="0" y="9061011"/>
            <a:ext cx="18288000" cy="1225989"/>
          </a:xfrm>
          <a:prstGeom prst="rect">
            <a:avLst/>
          </a:prstGeom>
          <a:solidFill>
            <a:srgbClr val="F0F2F6"/>
          </a:solidFill>
        </p:spPr>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8600" y="1444852"/>
            <a:ext cx="4714875" cy="4574132"/>
          </a:xfrm>
          <a:prstGeom prst="rect">
            <a:avLst/>
          </a:prstGeom>
          <a:ln>
            <a:solidFill>
              <a:schemeClr val="accent1"/>
            </a:solidFill>
          </a:ln>
        </p:spPr>
      </p:pic>
    </p:spTree>
    <p:extLst>
      <p:ext uri="{BB962C8B-B14F-4D97-AF65-F5344CB8AC3E}">
        <p14:creationId xmlns:p14="http://schemas.microsoft.com/office/powerpoint/2010/main" val="2297928277"/>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9774928">
            <a:off x="1367326" y="1552515"/>
            <a:ext cx="7914763" cy="7914763"/>
          </a:xfrm>
          <a:prstGeom prst="rect">
            <a:avLst/>
          </a:prstGeom>
        </p:spPr>
      </p:pic>
      <p:grpSp>
        <p:nvGrpSpPr>
          <p:cNvPr id="3" name="Group 3"/>
          <p:cNvGrpSpPr/>
          <p:nvPr/>
        </p:nvGrpSpPr>
        <p:grpSpPr>
          <a:xfrm>
            <a:off x="10629978" y="4024076"/>
            <a:ext cx="5646343" cy="2285000"/>
            <a:chOff x="0" y="9525"/>
            <a:chExt cx="7528458" cy="3046667"/>
          </a:xfrm>
        </p:grpSpPr>
        <p:sp>
          <p:nvSpPr>
            <p:cNvPr id="4" name="TextBox 4"/>
            <p:cNvSpPr txBox="1"/>
            <p:nvPr/>
          </p:nvSpPr>
          <p:spPr>
            <a:xfrm>
              <a:off x="0" y="9525"/>
              <a:ext cx="7528458" cy="1374734"/>
            </a:xfrm>
            <a:prstGeom prst="rect">
              <a:avLst/>
            </a:prstGeom>
          </p:spPr>
          <p:txBody>
            <a:bodyPr lIns="0" tIns="0" rIns="0" bIns="0" rtlCol="0" anchor="t">
              <a:spAutoFit/>
            </a:bodyPr>
            <a:lstStyle/>
            <a:p>
              <a:pPr marL="0" lvl="0" indent="0">
                <a:lnSpc>
                  <a:spcPts val="8800"/>
                </a:lnSpc>
              </a:pPr>
              <a:r>
                <a:rPr lang="en-US" sz="4800" dirty="0">
                  <a:solidFill>
                    <a:srgbClr val="264C3D"/>
                  </a:solidFill>
                  <a:latin typeface="Arita Buri Bold"/>
                </a:rPr>
                <a:t>Domain</a:t>
              </a:r>
            </a:p>
          </p:txBody>
        </p:sp>
        <p:sp>
          <p:nvSpPr>
            <p:cNvPr id="5" name="TextBox 5"/>
            <p:cNvSpPr txBox="1"/>
            <p:nvPr/>
          </p:nvSpPr>
          <p:spPr>
            <a:xfrm>
              <a:off x="0" y="1722493"/>
              <a:ext cx="7528458" cy="1333699"/>
            </a:xfrm>
            <a:prstGeom prst="rect">
              <a:avLst/>
            </a:prstGeom>
          </p:spPr>
          <p:txBody>
            <a:bodyPr lIns="0" tIns="0" rIns="0" bIns="0" rtlCol="0" anchor="t">
              <a:spAutoFit/>
            </a:bodyPr>
            <a:lstStyle/>
            <a:p>
              <a:pPr marL="0" lvl="0" indent="0">
                <a:lnSpc>
                  <a:spcPts val="3920"/>
                </a:lnSpc>
              </a:pPr>
              <a:r>
                <a:rPr lang="en-US" sz="2800" dirty="0" smtClean="0">
                  <a:solidFill>
                    <a:srgbClr val="09427D"/>
                  </a:solidFill>
                  <a:latin typeface="Clear Sans Regular Bold"/>
                </a:rPr>
                <a:t>Internship on Machine Learning as a domain</a:t>
              </a:r>
              <a:endParaRPr lang="en-US" sz="2800" dirty="0">
                <a:solidFill>
                  <a:srgbClr val="09427D"/>
                </a:solidFill>
                <a:latin typeface="Clear Sans Regular Bold"/>
              </a:endParaRPr>
            </a:p>
          </p:txBody>
        </p:sp>
      </p:grpSp>
      <p:pic>
        <p:nvPicPr>
          <p:cNvPr id="6" name="Picture 6"/>
          <p:cNvPicPr>
            <a:picLocks noChangeAspect="1"/>
          </p:cNvPicPr>
          <p:nvPr/>
        </p:nvPicPr>
        <p:blipFill>
          <a:blip r:embed="rId3"/>
          <a:srcRect/>
          <a:stretch>
            <a:fillRect/>
          </a:stretch>
        </p:blipFill>
        <p:spPr>
          <a:xfrm>
            <a:off x="1784009" y="2010363"/>
            <a:ext cx="7081397" cy="6176552"/>
          </a:xfrm>
          <a:prstGeom prst="rect">
            <a:avLst/>
          </a:prstGeom>
        </p:spPr>
      </p:pic>
    </p:spTree>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72880" y="1936820"/>
            <a:ext cx="11742239" cy="6605009"/>
          </a:xfrm>
          <a:prstGeom prst="rect">
            <a:avLst/>
          </a:prstGeom>
        </p:spPr>
      </p:pic>
      <p:sp>
        <p:nvSpPr>
          <p:cNvPr id="5" name="AutoShape 5"/>
          <p:cNvSpPr/>
          <p:nvPr/>
        </p:nvSpPr>
        <p:spPr>
          <a:xfrm>
            <a:off x="0" y="9061011"/>
            <a:ext cx="18288000" cy="1225989"/>
          </a:xfrm>
          <a:prstGeom prst="rect">
            <a:avLst/>
          </a:prstGeom>
          <a:solidFill>
            <a:srgbClr val="F0F2F6"/>
          </a:solidFill>
        </p:spPr>
      </p:sp>
      <p:sp>
        <p:nvSpPr>
          <p:cNvPr id="6" name="Title 1"/>
          <p:cNvSpPr txBox="1">
            <a:spLocks/>
          </p:cNvSpPr>
          <p:nvPr/>
        </p:nvSpPr>
        <p:spPr>
          <a:xfrm>
            <a:off x="457200" y="274638"/>
            <a:ext cx="17373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smtClean="0">
                <a:solidFill>
                  <a:schemeClr val="tx2">
                    <a:lumMod val="60000"/>
                    <a:lumOff val="40000"/>
                  </a:schemeClr>
                </a:solidFill>
              </a:rPr>
              <a:t>Training</a:t>
            </a:r>
            <a:endParaRPr lang="en-IN" dirty="0">
              <a:solidFill>
                <a:schemeClr val="tx2">
                  <a:lumMod val="60000"/>
                  <a:lumOff val="40000"/>
                </a:schemeClr>
              </a:solidFill>
            </a:endParaRPr>
          </a:p>
        </p:txBody>
      </p:sp>
    </p:spTree>
    <p:extLst>
      <p:ext uri="{BB962C8B-B14F-4D97-AF65-F5344CB8AC3E}">
        <p14:creationId xmlns:p14="http://schemas.microsoft.com/office/powerpoint/2010/main" val="3157465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9677400" cy="1143000"/>
          </a:xfrm>
        </p:spPr>
        <p:txBody>
          <a:bodyPr/>
          <a:lstStyle/>
          <a:p>
            <a:r>
              <a:rPr lang="en-US" dirty="0" smtClean="0">
                <a:solidFill>
                  <a:srgbClr val="0070C0"/>
                </a:solidFill>
              </a:rPr>
              <a:t>Output or Testing the model</a:t>
            </a:r>
            <a:endParaRPr lang="en-IN" dirty="0">
              <a:solidFill>
                <a:srgbClr val="0070C0"/>
              </a:solidFill>
            </a:endParaRPr>
          </a:p>
        </p:txBody>
      </p:sp>
      <p:sp>
        <p:nvSpPr>
          <p:cNvPr id="3" name="Content Placeholder 2"/>
          <p:cNvSpPr>
            <a:spLocks noGrp="1"/>
          </p:cNvSpPr>
          <p:nvPr>
            <p:ph idx="1"/>
          </p:nvPr>
        </p:nvSpPr>
        <p:spPr>
          <a:xfrm>
            <a:off x="457200" y="1600200"/>
            <a:ext cx="9982200" cy="7353300"/>
          </a:xfrm>
        </p:spPr>
        <p:txBody>
          <a:bodyPr>
            <a:normAutofit/>
          </a:bodyPr>
          <a:lstStyle/>
          <a:p>
            <a:pPr marL="571500" indent="-571500">
              <a:buFont typeface="+mj-lt"/>
              <a:buAutoNum type="romanLcPeriod"/>
            </a:pPr>
            <a:r>
              <a:rPr lang="en-US" dirty="0"/>
              <a:t>With use of the OpenCV face recognition, the appearing face(s) from real-time video is tracked, extracted, and scaled to usable 48x48 </a:t>
            </a:r>
            <a:r>
              <a:rPr lang="en-US" dirty="0" smtClean="0"/>
              <a:t>input.</a:t>
            </a:r>
          </a:p>
          <a:p>
            <a:pPr marL="571500" indent="-571500">
              <a:buFont typeface="+mj-lt"/>
              <a:buAutoNum type="romanLcPeriod"/>
            </a:pPr>
            <a:r>
              <a:rPr lang="en-US" dirty="0" smtClean="0"/>
              <a:t>This </a:t>
            </a:r>
            <a:r>
              <a:rPr lang="en-US" dirty="0"/>
              <a:t>data is then fed to the input of the neural network model, which in its turn returns the values of the output layer. </a:t>
            </a:r>
            <a:endParaRPr lang="en-US" dirty="0" smtClean="0"/>
          </a:p>
          <a:p>
            <a:pPr marL="571500" indent="-571500">
              <a:buFont typeface="+mj-lt"/>
              <a:buAutoNum type="romanLcPeriod"/>
            </a:pPr>
            <a:r>
              <a:rPr lang="en-US" dirty="0" smtClean="0"/>
              <a:t>The </a:t>
            </a:r>
            <a:r>
              <a:rPr lang="en-US" dirty="0"/>
              <a:t>output with the highest value is assumed to be the current </a:t>
            </a:r>
            <a:r>
              <a:rPr lang="en-US" dirty="0" smtClean="0"/>
              <a:t>sentiment </a:t>
            </a:r>
            <a:r>
              <a:rPr lang="en-US" dirty="0"/>
              <a:t>of the user, and is depicted by a </a:t>
            </a:r>
            <a:r>
              <a:rPr lang="en-US" dirty="0" smtClean="0"/>
              <a:t>blue </a:t>
            </a:r>
            <a:r>
              <a:rPr lang="en-US" dirty="0"/>
              <a:t>square box on the face(s). </a:t>
            </a:r>
            <a:endParaRPr lang="en-US" dirty="0" smtClean="0"/>
          </a:p>
          <a:p>
            <a:pPr marL="571500" indent="-571500">
              <a:buFont typeface="+mj-lt"/>
              <a:buAutoNum type="romanLcPeriod"/>
            </a:pPr>
            <a:r>
              <a:rPr lang="en-US" dirty="0" smtClean="0"/>
              <a:t>Though</a:t>
            </a:r>
            <a:r>
              <a:rPr lang="en-US" dirty="0"/>
              <a:t>, it encounters problems when shadows are present on the face of the subject. All emotions are easily recognized when acted by the user.</a:t>
            </a: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0" y="2171700"/>
            <a:ext cx="6781800" cy="5095418"/>
          </a:xfrm>
          <a:prstGeom prst="rect">
            <a:avLst/>
          </a:prstGeom>
          <a:ln>
            <a:solidFill>
              <a:schemeClr val="tx1"/>
            </a:solidFill>
          </a:ln>
        </p:spPr>
      </p:pic>
      <p:sp>
        <p:nvSpPr>
          <p:cNvPr id="6" name="AutoShape 5"/>
          <p:cNvSpPr/>
          <p:nvPr/>
        </p:nvSpPr>
        <p:spPr>
          <a:xfrm>
            <a:off x="0" y="9061011"/>
            <a:ext cx="18288000" cy="1225989"/>
          </a:xfrm>
          <a:prstGeom prst="rect">
            <a:avLst/>
          </a:prstGeom>
          <a:solidFill>
            <a:srgbClr val="F0F2F6"/>
          </a:solidFill>
        </p:spPr>
      </p:sp>
    </p:spTree>
    <p:extLst>
      <p:ext uri="{BB962C8B-B14F-4D97-AF65-F5344CB8AC3E}">
        <p14:creationId xmlns:p14="http://schemas.microsoft.com/office/powerpoint/2010/main" val="3114087333"/>
      </p:ext>
    </p:extLst>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7373600" cy="1143000"/>
          </a:xfrm>
        </p:spPr>
        <p:txBody>
          <a:bodyPr/>
          <a:lstStyle/>
          <a:p>
            <a:r>
              <a:rPr lang="en-US" dirty="0" smtClean="0">
                <a:solidFill>
                  <a:srgbClr val="0070C0"/>
                </a:solidFill>
              </a:rPr>
              <a:t>Confusion Matrix for Validation</a:t>
            </a:r>
            <a:endParaRPr lang="en-IN" dirty="0">
              <a:solidFill>
                <a:srgbClr val="0070C0"/>
              </a:solidFill>
            </a:endParaRP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t="10128" r="7929" b="9651"/>
          <a:stretch/>
        </p:blipFill>
        <p:spPr>
          <a:xfrm>
            <a:off x="4589319" y="1517586"/>
            <a:ext cx="9583881" cy="8350313"/>
          </a:xfrm>
        </p:spPr>
      </p:pic>
      <p:sp>
        <p:nvSpPr>
          <p:cNvPr id="5" name="AutoShape 5"/>
          <p:cNvSpPr/>
          <p:nvPr/>
        </p:nvSpPr>
        <p:spPr>
          <a:xfrm>
            <a:off x="0" y="9967847"/>
            <a:ext cx="18288000" cy="319153"/>
          </a:xfrm>
          <a:prstGeom prst="rect">
            <a:avLst/>
          </a:prstGeom>
          <a:solidFill>
            <a:srgbClr val="F0F2F6"/>
          </a:solidFill>
        </p:spPr>
      </p:sp>
    </p:spTree>
    <p:extLst>
      <p:ext uri="{BB962C8B-B14F-4D97-AF65-F5344CB8AC3E}">
        <p14:creationId xmlns:p14="http://schemas.microsoft.com/office/powerpoint/2010/main" val="2000269143"/>
      </p:ext>
    </p:extLst>
  </p:cSld>
  <p:clrMapOvr>
    <a:masterClrMapping/>
  </p:clrMapOvr>
  <p:transition spd="slow">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7373600" cy="1143000"/>
          </a:xfrm>
        </p:spPr>
        <p:txBody>
          <a:bodyPr>
            <a:normAutofit fontScale="90000"/>
          </a:bodyPr>
          <a:lstStyle/>
          <a:p>
            <a:r>
              <a:rPr lang="en-US" dirty="0" smtClean="0">
                <a:solidFill>
                  <a:srgbClr val="0070C0"/>
                </a:solidFill>
              </a:rPr>
              <a:t>The system recognizing different emotions</a:t>
            </a:r>
            <a:br>
              <a:rPr lang="en-US" dirty="0" smtClean="0">
                <a:solidFill>
                  <a:srgbClr val="0070C0"/>
                </a:solidFill>
              </a:rPr>
            </a:br>
            <a:endParaRPr lang="en-IN" dirty="0">
              <a:solidFill>
                <a:srgbClr val="0070C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6331" y="1369533"/>
            <a:ext cx="5033553" cy="3782980"/>
          </a:xfrm>
          <a:prstGeom prst="rect">
            <a:avLst/>
          </a:prstGeom>
          <a:ln>
            <a:solidFill>
              <a:schemeClr val="tx2">
                <a:lumMod val="60000"/>
                <a:lumOff val="40000"/>
              </a:schemeClr>
            </a:solidFill>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5924" y="5653623"/>
            <a:ext cx="5029200" cy="3779709"/>
          </a:xfrm>
          <a:prstGeom prst="rect">
            <a:avLst/>
          </a:prstGeom>
          <a:ln>
            <a:solidFill>
              <a:schemeClr val="tx2">
                <a:lumMod val="60000"/>
                <a:lumOff val="40000"/>
              </a:schemeClr>
            </a:solid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70584" y="5741925"/>
            <a:ext cx="5260216" cy="3953329"/>
          </a:xfrm>
          <a:prstGeom prst="rect">
            <a:avLst/>
          </a:prstGeom>
          <a:ln>
            <a:solidFill>
              <a:schemeClr val="tx2">
                <a:lumMod val="60000"/>
                <a:lumOff val="40000"/>
              </a:schemeClr>
            </a:solidFill>
          </a:ln>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4856" y="5676257"/>
            <a:ext cx="4961255" cy="3734443"/>
          </a:xfrm>
          <a:prstGeom prst="rect">
            <a:avLst/>
          </a:prstGeom>
          <a:ln>
            <a:solidFill>
              <a:schemeClr val="tx2">
                <a:lumMod val="60000"/>
                <a:lumOff val="40000"/>
              </a:schemeClr>
            </a:solidFill>
          </a:ln>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61875" y="1417638"/>
            <a:ext cx="4890302" cy="3686769"/>
          </a:xfrm>
          <a:prstGeom prst="rect">
            <a:avLst/>
          </a:prstGeom>
          <a:ln>
            <a:solidFill>
              <a:schemeClr val="tx2">
                <a:lumMod val="60000"/>
                <a:lumOff val="40000"/>
              </a:schemeClr>
            </a:solidFill>
          </a:ln>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5415" y="1152213"/>
            <a:ext cx="5268925" cy="3959875"/>
          </a:xfrm>
          <a:prstGeom prst="rect">
            <a:avLst/>
          </a:prstGeom>
          <a:ln>
            <a:solidFill>
              <a:schemeClr val="tx2">
                <a:lumMod val="60000"/>
                <a:lumOff val="40000"/>
              </a:schemeClr>
            </a:solidFill>
          </a:ln>
        </p:spPr>
      </p:pic>
      <p:sp>
        <p:nvSpPr>
          <p:cNvPr id="10" name="AutoShape 5"/>
          <p:cNvSpPr/>
          <p:nvPr/>
        </p:nvSpPr>
        <p:spPr>
          <a:xfrm>
            <a:off x="0" y="9997501"/>
            <a:ext cx="18288000" cy="289499"/>
          </a:xfrm>
          <a:prstGeom prst="rect">
            <a:avLst/>
          </a:prstGeom>
          <a:solidFill>
            <a:srgbClr val="F0F2F6"/>
          </a:solidFill>
        </p:spPr>
      </p:sp>
    </p:spTree>
    <p:extLst>
      <p:ext uri="{BB962C8B-B14F-4D97-AF65-F5344CB8AC3E}">
        <p14:creationId xmlns:p14="http://schemas.microsoft.com/office/powerpoint/2010/main" val="1147675226"/>
      </p:ext>
    </p:extLst>
  </p:cSld>
  <p:clrMapOvr>
    <a:masterClrMapping/>
  </p:clrMapOvr>
  <p:transition spd="slow">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42900"/>
            <a:ext cx="9372600" cy="1143000"/>
          </a:xfrm>
        </p:spPr>
        <p:txBody>
          <a:bodyPr/>
          <a:lstStyle/>
          <a:p>
            <a:r>
              <a:rPr lang="en-US" dirty="0" smtClean="0">
                <a:solidFill>
                  <a:srgbClr val="0070C0"/>
                </a:solidFill>
              </a:rPr>
              <a:t>Limitations</a:t>
            </a:r>
            <a:endParaRPr lang="en-IN" dirty="0">
              <a:solidFill>
                <a:srgbClr val="0070C0"/>
              </a:solidFill>
            </a:endParaRPr>
          </a:p>
        </p:txBody>
      </p:sp>
      <p:sp>
        <p:nvSpPr>
          <p:cNvPr id="3" name="Content Placeholder 2"/>
          <p:cNvSpPr>
            <a:spLocks noGrp="1"/>
          </p:cNvSpPr>
          <p:nvPr>
            <p:ph idx="1"/>
          </p:nvPr>
        </p:nvSpPr>
        <p:spPr>
          <a:xfrm>
            <a:off x="762000" y="1638300"/>
            <a:ext cx="9372600" cy="7239000"/>
          </a:xfrm>
        </p:spPr>
        <p:txBody>
          <a:bodyPr>
            <a:normAutofit/>
          </a:bodyPr>
          <a:lstStyle/>
          <a:p>
            <a:pPr marL="571500" indent="-571500">
              <a:buAutoNum type="romanLcPeriod"/>
            </a:pPr>
            <a:r>
              <a:rPr lang="en-US" dirty="0" smtClean="0"/>
              <a:t>This </a:t>
            </a:r>
            <a:r>
              <a:rPr lang="en-US" dirty="0"/>
              <a:t>does not imply it is reading your innermost feelings -- it only reads what you express </a:t>
            </a:r>
            <a:r>
              <a:rPr lang="en-US" dirty="0" smtClean="0"/>
              <a:t>outwardly.</a:t>
            </a:r>
          </a:p>
          <a:p>
            <a:pPr marL="571500" indent="-571500">
              <a:buAutoNum type="romanLcPeriod"/>
            </a:pPr>
            <a:r>
              <a:rPr lang="en-US" dirty="0" smtClean="0"/>
              <a:t>The </a:t>
            </a:r>
            <a:r>
              <a:rPr lang="en-US" dirty="0"/>
              <a:t>accuracy is very low, as there is a lot of complexity in human faces and a human face can show multiple feelings at a </a:t>
            </a:r>
            <a:r>
              <a:rPr lang="en-US" dirty="0" smtClean="0"/>
              <a:t>time.</a:t>
            </a:r>
          </a:p>
          <a:p>
            <a:pPr marL="571500" indent="-571500">
              <a:buAutoNum type="romanLcPeriod"/>
            </a:pPr>
            <a:r>
              <a:rPr lang="en-US" dirty="0" smtClean="0"/>
              <a:t>Deploying </a:t>
            </a:r>
            <a:r>
              <a:rPr lang="en-US" dirty="0"/>
              <a:t>the project is costly for Mass Surveillance</a:t>
            </a:r>
            <a:endParaRPr lang="en-IN" dirty="0"/>
          </a:p>
        </p:txBody>
      </p:sp>
      <p:pic>
        <p:nvPicPr>
          <p:cNvPr id="1026" name="Picture 2" descr="https://www.sbs101solutions.com/uploads/limitation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39600" y="1943100"/>
            <a:ext cx="4800600" cy="20574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5"/>
          <p:cNvSpPr/>
          <p:nvPr/>
        </p:nvSpPr>
        <p:spPr>
          <a:xfrm>
            <a:off x="0" y="9061011"/>
            <a:ext cx="18288000" cy="1225989"/>
          </a:xfrm>
          <a:prstGeom prst="rect">
            <a:avLst/>
          </a:prstGeom>
          <a:solidFill>
            <a:srgbClr val="F0F2F6"/>
          </a:solidFill>
        </p:spPr>
      </p:sp>
    </p:spTree>
    <p:extLst>
      <p:ext uri="{BB962C8B-B14F-4D97-AF65-F5344CB8AC3E}">
        <p14:creationId xmlns:p14="http://schemas.microsoft.com/office/powerpoint/2010/main" val="3092449853"/>
      </p:ext>
    </p:extLst>
  </p:cSld>
  <p:clrMapOvr>
    <a:masterClrMapping/>
  </p:clrMapOvr>
  <p:transition spd="slow">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9067800" cy="1143000"/>
          </a:xfrm>
        </p:spPr>
        <p:txBody>
          <a:bodyPr/>
          <a:lstStyle/>
          <a:p>
            <a:r>
              <a:rPr lang="en-US" dirty="0" smtClean="0">
                <a:solidFill>
                  <a:srgbClr val="0070C0"/>
                </a:solidFill>
              </a:rPr>
              <a:t>Data Mining</a:t>
            </a:r>
            <a:endParaRPr lang="en-IN" dirty="0">
              <a:solidFill>
                <a:srgbClr val="0070C0"/>
              </a:solidFill>
            </a:endParaRPr>
          </a:p>
        </p:txBody>
      </p:sp>
      <p:sp>
        <p:nvSpPr>
          <p:cNvPr id="3" name="Content Placeholder 2"/>
          <p:cNvSpPr>
            <a:spLocks noGrp="1"/>
          </p:cNvSpPr>
          <p:nvPr>
            <p:ph idx="1"/>
          </p:nvPr>
        </p:nvSpPr>
        <p:spPr>
          <a:xfrm>
            <a:off x="457200" y="1600200"/>
            <a:ext cx="9067800" cy="4525963"/>
          </a:xfrm>
        </p:spPr>
        <p:txBody>
          <a:bodyPr/>
          <a:lstStyle/>
          <a:p>
            <a:pPr marL="571500" indent="-571500">
              <a:buFont typeface="+mj-lt"/>
              <a:buAutoNum type="romanLcPeriod"/>
            </a:pPr>
            <a:r>
              <a:rPr lang="en-US" dirty="0"/>
              <a:t>Data mining is a process of discovering patterns in large data sets involving methods at the intersection of machine learning, statistics, and database systems. </a:t>
            </a:r>
            <a:endParaRPr lang="en-US" dirty="0" smtClean="0"/>
          </a:p>
          <a:p>
            <a:pPr marL="571500" indent="-571500">
              <a:buFont typeface="+mj-lt"/>
              <a:buAutoNum type="romanLcPeriod"/>
            </a:pPr>
            <a:r>
              <a:rPr lang="en-US" dirty="0" smtClean="0"/>
              <a:t>While </a:t>
            </a:r>
            <a:r>
              <a:rPr lang="en-US" dirty="0"/>
              <a:t>the detected emotions were collected and stored into the database, I performed analysis on the MySQL database</a:t>
            </a:r>
            <a:endParaRPr lang="en-IN" dirty="0"/>
          </a:p>
        </p:txBody>
      </p:sp>
      <p:pic>
        <p:nvPicPr>
          <p:cNvPr id="2050" name="Picture 2" descr="https://miro.medium.com/max/2580/1*UtZk5GuFemNQnssKs5wni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0" y="2019300"/>
            <a:ext cx="6712401" cy="1966890"/>
          </a:xfrm>
          <a:prstGeom prst="rect">
            <a:avLst/>
          </a:prstGeom>
          <a:noFill/>
          <a:ln>
            <a:solidFill>
              <a:schemeClr val="tx2">
                <a:lumMod val="60000"/>
                <a:lumOff val="40000"/>
              </a:schemeClr>
            </a:solidFill>
          </a:ln>
          <a:extLst>
            <a:ext uri="{909E8E84-426E-40DD-AFC4-6F175D3DCCD1}">
              <a14:hiddenFill xmlns:a14="http://schemas.microsoft.com/office/drawing/2010/main">
                <a:solidFill>
                  <a:srgbClr val="FFFFFF"/>
                </a:solidFill>
              </a14:hiddenFill>
            </a:ext>
          </a:extLst>
        </p:spPr>
      </p:pic>
      <p:sp>
        <p:nvSpPr>
          <p:cNvPr id="5" name="AutoShape 5"/>
          <p:cNvSpPr/>
          <p:nvPr/>
        </p:nvSpPr>
        <p:spPr>
          <a:xfrm>
            <a:off x="0" y="9061011"/>
            <a:ext cx="18288000" cy="1225989"/>
          </a:xfrm>
          <a:prstGeom prst="rect">
            <a:avLst/>
          </a:prstGeom>
          <a:solidFill>
            <a:srgbClr val="F0F2F6"/>
          </a:solidFill>
        </p:spPr>
      </p:sp>
    </p:spTree>
    <p:extLst>
      <p:ext uri="{BB962C8B-B14F-4D97-AF65-F5344CB8AC3E}">
        <p14:creationId xmlns:p14="http://schemas.microsoft.com/office/powerpoint/2010/main" val="2945012414"/>
      </p:ext>
    </p:extLst>
  </p:cSld>
  <p:clrMapOvr>
    <a:masterClrMapping/>
  </p:clrMapOvr>
  <p:transition spd="slow">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0134600" cy="1143000"/>
          </a:xfrm>
        </p:spPr>
        <p:txBody>
          <a:bodyPr/>
          <a:lstStyle/>
          <a:p>
            <a:r>
              <a:rPr lang="en-US" dirty="0" smtClean="0">
                <a:solidFill>
                  <a:srgbClr val="0070C0"/>
                </a:solidFill>
              </a:rPr>
              <a:t>Results from Data </a:t>
            </a:r>
            <a:r>
              <a:rPr lang="en-US" dirty="0">
                <a:solidFill>
                  <a:srgbClr val="0070C0"/>
                </a:solidFill>
              </a:rPr>
              <a:t>M</a:t>
            </a:r>
            <a:r>
              <a:rPr lang="en-US" dirty="0" smtClean="0">
                <a:solidFill>
                  <a:srgbClr val="0070C0"/>
                </a:solidFill>
              </a:rPr>
              <a:t>ining</a:t>
            </a:r>
            <a:endParaRPr lang="en-IN" dirty="0">
              <a:solidFill>
                <a:srgbClr val="0070C0"/>
              </a:solidFill>
            </a:endParaRPr>
          </a:p>
        </p:txBody>
      </p:sp>
      <p:sp>
        <p:nvSpPr>
          <p:cNvPr id="3" name="Content Placeholder 2"/>
          <p:cNvSpPr>
            <a:spLocks noGrp="1"/>
          </p:cNvSpPr>
          <p:nvPr>
            <p:ph idx="1"/>
          </p:nvPr>
        </p:nvSpPr>
        <p:spPr>
          <a:xfrm>
            <a:off x="457200" y="1600200"/>
            <a:ext cx="10134600" cy="7382315"/>
          </a:xfrm>
        </p:spPr>
        <p:txBody>
          <a:bodyPr>
            <a:normAutofit/>
          </a:bodyPr>
          <a:lstStyle/>
          <a:p>
            <a:pPr marL="571500" indent="-571500">
              <a:buFont typeface="+mj-lt"/>
              <a:buAutoNum type="romanLcPeriod"/>
            </a:pPr>
            <a:r>
              <a:rPr lang="en-US" dirty="0"/>
              <a:t>The insights showed what I actually felt. </a:t>
            </a:r>
            <a:endParaRPr lang="en-US" dirty="0" smtClean="0"/>
          </a:p>
          <a:p>
            <a:pPr marL="571500" indent="-571500">
              <a:buFont typeface="+mj-lt"/>
              <a:buAutoNum type="romanLcPeriod"/>
            </a:pPr>
            <a:r>
              <a:rPr lang="en-US" dirty="0" smtClean="0"/>
              <a:t>Due </a:t>
            </a:r>
            <a:r>
              <a:rPr lang="en-US" dirty="0"/>
              <a:t>to Covid19 situation I could not perform the tests in the real world, so I performed it on myself. </a:t>
            </a:r>
            <a:endParaRPr lang="en-US" dirty="0" smtClean="0"/>
          </a:p>
          <a:p>
            <a:pPr marL="571500" indent="-571500">
              <a:buFont typeface="+mj-lt"/>
              <a:buAutoNum type="romanLcPeriod"/>
            </a:pPr>
            <a:r>
              <a:rPr lang="en-US" dirty="0" smtClean="0"/>
              <a:t>Whenever </a:t>
            </a:r>
            <a:r>
              <a:rPr lang="en-US" dirty="0"/>
              <a:t>I coded, my webcam </a:t>
            </a:r>
            <a:r>
              <a:rPr lang="en-US" dirty="0" smtClean="0"/>
              <a:t>recognized </a:t>
            </a:r>
            <a:r>
              <a:rPr lang="en-US" dirty="0"/>
              <a:t>my emotions and stored it into the database. </a:t>
            </a:r>
            <a:endParaRPr lang="en-US" dirty="0" smtClean="0"/>
          </a:p>
          <a:p>
            <a:pPr marL="571500" indent="-571500">
              <a:buFont typeface="+mj-lt"/>
              <a:buAutoNum type="romanLcPeriod"/>
            </a:pPr>
            <a:r>
              <a:rPr lang="en-US" dirty="0" smtClean="0"/>
              <a:t>Found </a:t>
            </a:r>
            <a:r>
              <a:rPr lang="en-US" dirty="0"/>
              <a:t>these fascinating insights after interpreting the database</a:t>
            </a:r>
            <a:r>
              <a:rPr lang="en-US" dirty="0" smtClean="0"/>
              <a:t>:</a:t>
            </a:r>
            <a:br>
              <a:rPr lang="en-US" dirty="0" smtClean="0"/>
            </a:br>
            <a:r>
              <a:rPr lang="en-US" dirty="0" smtClean="0"/>
              <a:t>37</a:t>
            </a:r>
            <a:r>
              <a:rPr lang="en-US" dirty="0"/>
              <a:t>% of the time I'm nervous - “whether my code will work or not!” And, 30% of the time I'm surprised – “why this code worked?!” </a:t>
            </a:r>
            <a:endParaRPr lang="en-US" dirty="0" smtClean="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16614"/>
          <a:stretch/>
        </p:blipFill>
        <p:spPr>
          <a:xfrm>
            <a:off x="11125200" y="2171700"/>
            <a:ext cx="6553200" cy="3953315"/>
          </a:xfrm>
          <a:prstGeom prst="rect">
            <a:avLst/>
          </a:prstGeom>
          <a:ln>
            <a:solidFill>
              <a:schemeClr val="tx2">
                <a:lumMod val="60000"/>
                <a:lumOff val="40000"/>
              </a:schemeClr>
            </a:solidFill>
          </a:ln>
        </p:spPr>
      </p:pic>
      <p:sp>
        <p:nvSpPr>
          <p:cNvPr id="5" name="AutoShape 5"/>
          <p:cNvSpPr/>
          <p:nvPr/>
        </p:nvSpPr>
        <p:spPr>
          <a:xfrm>
            <a:off x="0" y="9061011"/>
            <a:ext cx="18288000" cy="1225989"/>
          </a:xfrm>
          <a:prstGeom prst="rect">
            <a:avLst/>
          </a:prstGeom>
          <a:solidFill>
            <a:srgbClr val="F0F2F6"/>
          </a:solidFill>
        </p:spPr>
      </p:sp>
    </p:spTree>
    <p:extLst>
      <p:ext uri="{BB962C8B-B14F-4D97-AF65-F5344CB8AC3E}">
        <p14:creationId xmlns:p14="http://schemas.microsoft.com/office/powerpoint/2010/main" val="3827792399"/>
      </p:ext>
    </p:extLst>
  </p:cSld>
  <p:clrMapOvr>
    <a:masterClrMapping/>
  </p:clrMapOvr>
  <p:transition spd="slow">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1999"/>
            <a:biLevel thresh="50000"/>
          </a:blip>
          <a:srcRect/>
          <a:stretch>
            <a:fillRect/>
          </a:stretch>
        </p:blipFill>
        <p:spPr>
          <a:xfrm rot="-9701209">
            <a:off x="1090360" y="1034312"/>
            <a:ext cx="7929090" cy="8218377"/>
          </a:xfrm>
          <a:prstGeom prst="rect">
            <a:avLst/>
          </a:prstGeom>
        </p:spPr>
      </p:pic>
      <p:grpSp>
        <p:nvGrpSpPr>
          <p:cNvPr id="3" name="Group 3"/>
          <p:cNvGrpSpPr/>
          <p:nvPr/>
        </p:nvGrpSpPr>
        <p:grpSpPr>
          <a:xfrm>
            <a:off x="11811000" y="876300"/>
            <a:ext cx="3088168" cy="1032953"/>
            <a:chOff x="0" y="-28575"/>
            <a:chExt cx="4117557" cy="1377271"/>
          </a:xfrm>
        </p:grpSpPr>
        <p:sp>
          <p:nvSpPr>
            <p:cNvPr id="4" name="TextBox 4"/>
            <p:cNvSpPr txBox="1"/>
            <p:nvPr/>
          </p:nvSpPr>
          <p:spPr>
            <a:xfrm>
              <a:off x="0" y="-28575"/>
              <a:ext cx="4117557" cy="715580"/>
            </a:xfrm>
            <a:prstGeom prst="rect">
              <a:avLst/>
            </a:prstGeom>
          </p:spPr>
          <p:txBody>
            <a:bodyPr lIns="0" tIns="0" rIns="0" bIns="0" rtlCol="0" anchor="t">
              <a:spAutoFit/>
            </a:bodyPr>
            <a:lstStyle/>
            <a:p>
              <a:pPr marL="0" lvl="0" indent="0">
                <a:lnSpc>
                  <a:spcPts val="4319"/>
                </a:lnSpc>
                <a:spcBef>
                  <a:spcPct val="0"/>
                </a:spcBef>
              </a:pPr>
              <a:r>
                <a:rPr lang="en-US" sz="3200" u="none" dirty="0" smtClean="0">
                  <a:latin typeface="Arita Buri Bold"/>
                </a:rPr>
                <a:t>January</a:t>
              </a:r>
              <a:endParaRPr lang="en-US" sz="3599" u="none" dirty="0">
                <a:latin typeface="Arita Buri Bold"/>
              </a:endParaRPr>
            </a:p>
          </p:txBody>
        </p:sp>
        <p:sp>
          <p:nvSpPr>
            <p:cNvPr id="5" name="TextBox 5"/>
            <p:cNvSpPr txBox="1"/>
            <p:nvPr/>
          </p:nvSpPr>
          <p:spPr>
            <a:xfrm>
              <a:off x="0" y="793244"/>
              <a:ext cx="4117557" cy="555452"/>
            </a:xfrm>
            <a:prstGeom prst="rect">
              <a:avLst/>
            </a:prstGeom>
          </p:spPr>
          <p:txBody>
            <a:bodyPr lIns="0" tIns="0" rIns="0" bIns="0" rtlCol="0" anchor="t">
              <a:spAutoFit/>
            </a:bodyPr>
            <a:lstStyle/>
            <a:p>
              <a:pPr lvl="0">
                <a:lnSpc>
                  <a:spcPts val="3359"/>
                </a:lnSpc>
              </a:pPr>
              <a:r>
                <a:rPr lang="en-IN" sz="2400" dirty="0"/>
                <a:t>Data Collection</a:t>
              </a:r>
              <a:endParaRPr lang="en-US" sz="2399" spc="23" dirty="0">
                <a:latin typeface="HK Grotesk Light"/>
              </a:endParaRPr>
            </a:p>
          </p:txBody>
        </p:sp>
      </p:grpSp>
      <p:grpSp>
        <p:nvGrpSpPr>
          <p:cNvPr id="6" name="Group 6"/>
          <p:cNvGrpSpPr/>
          <p:nvPr/>
        </p:nvGrpSpPr>
        <p:grpSpPr>
          <a:xfrm>
            <a:off x="11817531" y="7070509"/>
            <a:ext cx="5362390" cy="1890046"/>
            <a:chOff x="0" y="-28575"/>
            <a:chExt cx="4117557" cy="2520062"/>
          </a:xfrm>
        </p:grpSpPr>
        <p:sp>
          <p:nvSpPr>
            <p:cNvPr id="7" name="TextBox 7"/>
            <p:cNvSpPr txBox="1"/>
            <p:nvPr/>
          </p:nvSpPr>
          <p:spPr>
            <a:xfrm>
              <a:off x="0" y="-28575"/>
              <a:ext cx="4117557" cy="715580"/>
            </a:xfrm>
            <a:prstGeom prst="rect">
              <a:avLst/>
            </a:prstGeom>
          </p:spPr>
          <p:txBody>
            <a:bodyPr lIns="0" tIns="0" rIns="0" bIns="0" rtlCol="0" anchor="t">
              <a:spAutoFit/>
            </a:bodyPr>
            <a:lstStyle/>
            <a:p>
              <a:pPr marL="0" lvl="0" indent="0">
                <a:lnSpc>
                  <a:spcPts val="4320"/>
                </a:lnSpc>
                <a:spcBef>
                  <a:spcPct val="0"/>
                </a:spcBef>
              </a:pPr>
              <a:r>
                <a:rPr lang="en-US" sz="3200" u="none" dirty="0" smtClean="0">
                  <a:latin typeface="Arita Buri Bold"/>
                </a:rPr>
                <a:t>April &amp; May</a:t>
              </a:r>
              <a:endParaRPr lang="en-US" sz="3200" u="none" dirty="0">
                <a:latin typeface="Arita Buri Bold"/>
              </a:endParaRPr>
            </a:p>
          </p:txBody>
        </p:sp>
        <p:sp>
          <p:nvSpPr>
            <p:cNvPr id="8" name="TextBox 8"/>
            <p:cNvSpPr txBox="1"/>
            <p:nvPr/>
          </p:nvSpPr>
          <p:spPr>
            <a:xfrm>
              <a:off x="0" y="793244"/>
              <a:ext cx="4117557" cy="1698243"/>
            </a:xfrm>
            <a:prstGeom prst="rect">
              <a:avLst/>
            </a:prstGeom>
          </p:spPr>
          <p:txBody>
            <a:bodyPr lIns="0" tIns="0" rIns="0" bIns="0" rtlCol="0" anchor="t">
              <a:spAutoFit/>
            </a:bodyPr>
            <a:lstStyle/>
            <a:p>
              <a:pPr marL="514350" lvl="0" indent="-514350">
                <a:lnSpc>
                  <a:spcPts val="3360"/>
                </a:lnSpc>
                <a:buFont typeface="+mj-lt"/>
                <a:buAutoNum type="romanLcPeriod"/>
              </a:pPr>
              <a:r>
                <a:rPr lang="en-US" sz="2000" dirty="0"/>
                <a:t>Testing </a:t>
              </a:r>
              <a:r>
                <a:rPr lang="en-US" sz="2000" dirty="0" smtClean="0"/>
                <a:t>Generating </a:t>
              </a:r>
              <a:r>
                <a:rPr lang="en-US" sz="2000" dirty="0"/>
                <a:t>Report using Pandas and SQL </a:t>
              </a:r>
              <a:r>
                <a:rPr lang="en-US" sz="2000" dirty="0" smtClean="0"/>
                <a:t>Tweaking </a:t>
              </a:r>
              <a:r>
                <a:rPr lang="en-US" sz="2000" dirty="0"/>
                <a:t>and Optimizing the </a:t>
              </a:r>
              <a:r>
                <a:rPr lang="en-US" sz="2000" dirty="0" smtClean="0"/>
                <a:t>Model</a:t>
              </a:r>
            </a:p>
            <a:p>
              <a:pPr marL="514350" lvl="0" indent="-514350">
                <a:lnSpc>
                  <a:spcPts val="3360"/>
                </a:lnSpc>
                <a:buFont typeface="+mj-lt"/>
                <a:buAutoNum type="romanLcPeriod"/>
              </a:pPr>
              <a:r>
                <a:rPr lang="en-US" sz="2000" dirty="0" smtClean="0"/>
                <a:t>Testing</a:t>
              </a:r>
              <a:endParaRPr lang="en-US" sz="2000" u="none" spc="24" dirty="0">
                <a:latin typeface="HK Grotesk Light"/>
              </a:endParaRPr>
            </a:p>
          </p:txBody>
        </p:sp>
      </p:grpSp>
      <p:grpSp>
        <p:nvGrpSpPr>
          <p:cNvPr id="9" name="Group 9"/>
          <p:cNvGrpSpPr/>
          <p:nvPr/>
        </p:nvGrpSpPr>
        <p:grpSpPr>
          <a:xfrm>
            <a:off x="11811000" y="4851041"/>
            <a:ext cx="5362390" cy="1924414"/>
            <a:chOff x="0" y="-28575"/>
            <a:chExt cx="4117557" cy="2565886"/>
          </a:xfrm>
        </p:grpSpPr>
        <p:sp>
          <p:nvSpPr>
            <p:cNvPr id="10" name="TextBox 10"/>
            <p:cNvSpPr txBox="1"/>
            <p:nvPr/>
          </p:nvSpPr>
          <p:spPr>
            <a:xfrm>
              <a:off x="0" y="-28575"/>
              <a:ext cx="4117557" cy="715580"/>
            </a:xfrm>
            <a:prstGeom prst="rect">
              <a:avLst/>
            </a:prstGeom>
          </p:spPr>
          <p:txBody>
            <a:bodyPr lIns="0" tIns="0" rIns="0" bIns="0" rtlCol="0" anchor="t">
              <a:spAutoFit/>
            </a:bodyPr>
            <a:lstStyle/>
            <a:p>
              <a:pPr marL="0" lvl="0" indent="0">
                <a:lnSpc>
                  <a:spcPts val="4320"/>
                </a:lnSpc>
                <a:spcBef>
                  <a:spcPct val="0"/>
                </a:spcBef>
              </a:pPr>
              <a:r>
                <a:rPr lang="en-US" sz="3200" u="none" dirty="0" smtClean="0">
                  <a:latin typeface="Arita Buri Bold"/>
                </a:rPr>
                <a:t>March</a:t>
              </a:r>
              <a:endParaRPr lang="en-US" sz="3200" u="none" dirty="0">
                <a:latin typeface="Arita Buri Bold"/>
              </a:endParaRPr>
            </a:p>
          </p:txBody>
        </p:sp>
        <p:sp>
          <p:nvSpPr>
            <p:cNvPr id="11" name="TextBox 11"/>
            <p:cNvSpPr txBox="1"/>
            <p:nvPr/>
          </p:nvSpPr>
          <p:spPr>
            <a:xfrm>
              <a:off x="0" y="793244"/>
              <a:ext cx="4117557" cy="1744067"/>
            </a:xfrm>
            <a:prstGeom prst="rect">
              <a:avLst/>
            </a:prstGeom>
          </p:spPr>
          <p:txBody>
            <a:bodyPr lIns="0" tIns="0" rIns="0" bIns="0" rtlCol="0" anchor="t">
              <a:spAutoFit/>
            </a:bodyPr>
            <a:lstStyle/>
            <a:p>
              <a:pPr marL="514350" lvl="0" indent="-514350">
                <a:lnSpc>
                  <a:spcPts val="3360"/>
                </a:lnSpc>
                <a:buFont typeface="+mj-lt"/>
                <a:buAutoNum type="romanLcPeriod"/>
              </a:pPr>
              <a:r>
                <a:rPr lang="en-US" sz="2000" dirty="0"/>
                <a:t>Theory and study of research papers </a:t>
              </a:r>
            </a:p>
            <a:p>
              <a:pPr marL="514350" lvl="0" indent="-514350">
                <a:lnSpc>
                  <a:spcPts val="3360"/>
                </a:lnSpc>
                <a:buFont typeface="+mj-lt"/>
                <a:buAutoNum type="romanLcPeriod"/>
              </a:pPr>
              <a:r>
                <a:rPr lang="en-US" sz="2000" dirty="0" smtClean="0"/>
                <a:t>Creating </a:t>
              </a:r>
              <a:r>
                <a:rPr lang="en-US" sz="2000" dirty="0"/>
                <a:t>Neural Network for MNIST data</a:t>
              </a:r>
              <a:r>
                <a:rPr lang="en-US" sz="2000" dirty="0" smtClean="0"/>
                <a:t>.</a:t>
              </a:r>
            </a:p>
            <a:p>
              <a:pPr marL="514350" lvl="0" indent="-514350">
                <a:lnSpc>
                  <a:spcPts val="3360"/>
                </a:lnSpc>
                <a:buFont typeface="+mj-lt"/>
                <a:buAutoNum type="romanLcPeriod"/>
              </a:pPr>
              <a:r>
                <a:rPr lang="en-US" sz="2000" dirty="0" smtClean="0"/>
                <a:t>Training </a:t>
              </a:r>
              <a:r>
                <a:rPr lang="en-US" sz="2000" dirty="0"/>
                <a:t>of the Model</a:t>
              </a:r>
              <a:endParaRPr lang="en-US" sz="2000" u="none" spc="24" dirty="0">
                <a:latin typeface="HK Grotesk Light"/>
              </a:endParaRPr>
            </a:p>
          </p:txBody>
        </p:sp>
      </p:grpSp>
      <p:grpSp>
        <p:nvGrpSpPr>
          <p:cNvPr id="12" name="Group 12"/>
          <p:cNvGrpSpPr/>
          <p:nvPr/>
        </p:nvGrpSpPr>
        <p:grpSpPr>
          <a:xfrm>
            <a:off x="11811000" y="2666904"/>
            <a:ext cx="5362390" cy="1924415"/>
            <a:chOff x="0" y="-28575"/>
            <a:chExt cx="4117557" cy="2565886"/>
          </a:xfrm>
        </p:grpSpPr>
        <p:sp>
          <p:nvSpPr>
            <p:cNvPr id="13" name="TextBox 13"/>
            <p:cNvSpPr txBox="1"/>
            <p:nvPr/>
          </p:nvSpPr>
          <p:spPr>
            <a:xfrm>
              <a:off x="0" y="-28575"/>
              <a:ext cx="4117557" cy="715580"/>
            </a:xfrm>
            <a:prstGeom prst="rect">
              <a:avLst/>
            </a:prstGeom>
          </p:spPr>
          <p:txBody>
            <a:bodyPr lIns="0" tIns="0" rIns="0" bIns="0" rtlCol="0" anchor="t">
              <a:spAutoFit/>
            </a:bodyPr>
            <a:lstStyle/>
            <a:p>
              <a:pPr marL="0" lvl="0" indent="0">
                <a:lnSpc>
                  <a:spcPts val="4320"/>
                </a:lnSpc>
                <a:spcBef>
                  <a:spcPct val="0"/>
                </a:spcBef>
              </a:pPr>
              <a:r>
                <a:rPr lang="en-US" sz="3200" u="none" dirty="0" smtClean="0">
                  <a:latin typeface="Arita Buri Bold"/>
                </a:rPr>
                <a:t>February</a:t>
              </a:r>
              <a:endParaRPr lang="en-US" sz="3600" u="none" dirty="0">
                <a:latin typeface="Arita Buri Bold"/>
              </a:endParaRPr>
            </a:p>
          </p:txBody>
        </p:sp>
        <p:sp>
          <p:nvSpPr>
            <p:cNvPr id="14" name="TextBox 14"/>
            <p:cNvSpPr txBox="1"/>
            <p:nvPr/>
          </p:nvSpPr>
          <p:spPr>
            <a:xfrm>
              <a:off x="0" y="793245"/>
              <a:ext cx="4117557" cy="1744066"/>
            </a:xfrm>
            <a:prstGeom prst="rect">
              <a:avLst/>
            </a:prstGeom>
          </p:spPr>
          <p:txBody>
            <a:bodyPr lIns="0" tIns="0" rIns="0" bIns="0" rtlCol="0" anchor="t">
              <a:spAutoFit/>
            </a:bodyPr>
            <a:lstStyle/>
            <a:p>
              <a:pPr marL="514350" lvl="0" indent="-514350">
                <a:lnSpc>
                  <a:spcPts val="3360"/>
                </a:lnSpc>
                <a:buFont typeface="+mj-lt"/>
                <a:buAutoNum type="romanLcPeriod"/>
              </a:pPr>
              <a:r>
                <a:rPr lang="en-US" sz="2000" dirty="0"/>
                <a:t>Data </a:t>
              </a:r>
              <a:r>
                <a:rPr lang="en-US" sz="2000" dirty="0" smtClean="0"/>
                <a:t>Collection</a:t>
              </a:r>
            </a:p>
            <a:p>
              <a:pPr marL="514350" lvl="0" indent="-514350">
                <a:lnSpc>
                  <a:spcPts val="3360"/>
                </a:lnSpc>
                <a:buFont typeface="+mj-lt"/>
                <a:buAutoNum type="romanLcPeriod"/>
              </a:pPr>
              <a:r>
                <a:rPr lang="en-US" sz="2000" dirty="0" smtClean="0"/>
                <a:t>Trainings </a:t>
              </a:r>
              <a:r>
                <a:rPr lang="en-US" sz="2000" dirty="0"/>
                <a:t>on Regression, </a:t>
              </a:r>
              <a:r>
                <a:rPr lang="en-US" sz="2000" dirty="0" smtClean="0"/>
                <a:t>Clustering,</a:t>
              </a:r>
              <a:br>
                <a:rPr lang="en-US" sz="2000" dirty="0" smtClean="0"/>
              </a:br>
              <a:r>
                <a:rPr lang="en-US" sz="2000" dirty="0" smtClean="0"/>
                <a:t>Logistic Regression</a:t>
              </a:r>
              <a:endParaRPr lang="en-US" sz="2000" u="none" spc="24" dirty="0">
                <a:latin typeface="HK Grotesk Light"/>
              </a:endParaRPr>
            </a:p>
          </p:txBody>
        </p:sp>
      </p:grpSp>
      <p:grpSp>
        <p:nvGrpSpPr>
          <p:cNvPr id="15" name="Group 15"/>
          <p:cNvGrpSpPr/>
          <p:nvPr/>
        </p:nvGrpSpPr>
        <p:grpSpPr>
          <a:xfrm>
            <a:off x="2049770" y="3931244"/>
            <a:ext cx="6010269" cy="1410137"/>
            <a:chOff x="0" y="-66675"/>
            <a:chExt cx="8013692" cy="1880184"/>
          </a:xfrm>
        </p:grpSpPr>
        <p:sp>
          <p:nvSpPr>
            <p:cNvPr id="16" name="TextBox 16"/>
            <p:cNvSpPr txBox="1"/>
            <p:nvPr/>
          </p:nvSpPr>
          <p:spPr>
            <a:xfrm>
              <a:off x="0" y="-66675"/>
              <a:ext cx="8013692" cy="920680"/>
            </a:xfrm>
            <a:prstGeom prst="rect">
              <a:avLst/>
            </a:prstGeom>
          </p:spPr>
          <p:txBody>
            <a:bodyPr lIns="0" tIns="0" rIns="0" bIns="0" rtlCol="0" anchor="t">
              <a:spAutoFit/>
            </a:bodyPr>
            <a:lstStyle/>
            <a:p>
              <a:pPr marL="0" lvl="0" indent="0" algn="ctr">
                <a:lnSpc>
                  <a:spcPts val="5459"/>
                </a:lnSpc>
              </a:pPr>
              <a:r>
                <a:rPr lang="en-US" sz="4199" u="none" dirty="0" smtClean="0">
                  <a:solidFill>
                    <a:schemeClr val="accent1"/>
                  </a:solidFill>
                  <a:latin typeface="Arita Buri Bold"/>
                </a:rPr>
                <a:t>Timeline</a:t>
              </a:r>
              <a:endParaRPr lang="en-US" sz="4199" u="none" dirty="0">
                <a:solidFill>
                  <a:schemeClr val="accent1"/>
                </a:solidFill>
                <a:latin typeface="Arita Buri Bold"/>
              </a:endParaRPr>
            </a:p>
          </p:txBody>
        </p:sp>
        <p:sp>
          <p:nvSpPr>
            <p:cNvPr id="17" name="TextBox 17"/>
            <p:cNvSpPr txBox="1"/>
            <p:nvPr/>
          </p:nvSpPr>
          <p:spPr>
            <a:xfrm>
              <a:off x="0" y="1146659"/>
              <a:ext cx="8013692" cy="666850"/>
            </a:xfrm>
            <a:prstGeom prst="rect">
              <a:avLst/>
            </a:prstGeom>
          </p:spPr>
          <p:txBody>
            <a:bodyPr lIns="0" tIns="0" rIns="0" bIns="0" rtlCol="0" anchor="t">
              <a:spAutoFit/>
            </a:bodyPr>
            <a:lstStyle/>
            <a:p>
              <a:pPr marL="0" lvl="0" indent="0" algn="ctr">
                <a:lnSpc>
                  <a:spcPts val="3919"/>
                </a:lnSpc>
              </a:pPr>
              <a:r>
                <a:rPr lang="en-US" sz="2799" dirty="0" smtClean="0">
                  <a:latin typeface="HK Grotesk Light"/>
                </a:rPr>
                <a:t>(Work division with respect to time)</a:t>
              </a:r>
              <a:endParaRPr lang="en-US" sz="2799" u="none" dirty="0">
                <a:latin typeface="HK Grotesk Light"/>
              </a:endParaRPr>
            </a:p>
          </p:txBody>
        </p:sp>
      </p:grpSp>
      <p:grpSp>
        <p:nvGrpSpPr>
          <p:cNvPr id="18" name="Group 18"/>
          <p:cNvGrpSpPr/>
          <p:nvPr/>
        </p:nvGrpSpPr>
        <p:grpSpPr>
          <a:xfrm>
            <a:off x="10385479" y="1132301"/>
            <a:ext cx="607202" cy="7186833"/>
            <a:chOff x="0" y="0"/>
            <a:chExt cx="809602" cy="9582445"/>
          </a:xfrm>
        </p:grpSpPr>
        <p:sp>
          <p:nvSpPr>
            <p:cNvPr id="19" name="AutoShape 19"/>
            <p:cNvSpPr/>
            <p:nvPr/>
          </p:nvSpPr>
          <p:spPr>
            <a:xfrm>
              <a:off x="352044" y="404801"/>
              <a:ext cx="105515" cy="8772842"/>
            </a:xfrm>
            <a:prstGeom prst="rect">
              <a:avLst/>
            </a:prstGeom>
            <a:solidFill>
              <a:srgbClr val="EDEDED"/>
            </a:solidFill>
          </p:spPr>
        </p:sp>
        <p:pic>
          <p:nvPicPr>
            <p:cNvPr id="20" name="Picture 20"/>
            <p:cNvPicPr>
              <a:picLocks noChangeAspect="1"/>
            </p:cNvPicPr>
            <p:nvPr/>
          </p:nvPicPr>
          <p:blipFill>
            <a:blip r:embed="rId3"/>
            <a:srcRect/>
            <a:stretch>
              <a:fillRect/>
            </a:stretch>
          </p:blipFill>
          <p:spPr>
            <a:xfrm>
              <a:off x="0" y="5833421"/>
              <a:ext cx="809602" cy="809602"/>
            </a:xfrm>
            <a:prstGeom prst="rect">
              <a:avLst/>
            </a:prstGeom>
          </p:spPr>
        </p:pic>
        <p:pic>
          <p:nvPicPr>
            <p:cNvPr id="21" name="Picture 21"/>
            <p:cNvPicPr>
              <a:picLocks noChangeAspect="1"/>
            </p:cNvPicPr>
            <p:nvPr/>
          </p:nvPicPr>
          <p:blipFill>
            <a:blip r:embed="rId3"/>
            <a:srcRect/>
            <a:stretch>
              <a:fillRect/>
            </a:stretch>
          </p:blipFill>
          <p:spPr>
            <a:xfrm>
              <a:off x="0" y="0"/>
              <a:ext cx="809602" cy="809602"/>
            </a:xfrm>
            <a:prstGeom prst="rect">
              <a:avLst/>
            </a:prstGeom>
          </p:spPr>
        </p:pic>
        <p:pic>
          <p:nvPicPr>
            <p:cNvPr id="22" name="Picture 22"/>
            <p:cNvPicPr>
              <a:picLocks noChangeAspect="1"/>
            </p:cNvPicPr>
            <p:nvPr/>
          </p:nvPicPr>
          <p:blipFill>
            <a:blip r:embed="rId4"/>
            <a:srcRect/>
            <a:stretch>
              <a:fillRect/>
            </a:stretch>
          </p:blipFill>
          <p:spPr>
            <a:xfrm>
              <a:off x="0" y="8772842"/>
              <a:ext cx="809602" cy="809602"/>
            </a:xfrm>
            <a:prstGeom prst="rect">
              <a:avLst/>
            </a:prstGeom>
          </p:spPr>
        </p:pic>
        <p:pic>
          <p:nvPicPr>
            <p:cNvPr id="23" name="Picture 23"/>
            <p:cNvPicPr>
              <a:picLocks noChangeAspect="1"/>
            </p:cNvPicPr>
            <p:nvPr/>
          </p:nvPicPr>
          <p:blipFill>
            <a:blip r:embed="rId4"/>
            <a:srcRect/>
            <a:stretch>
              <a:fillRect/>
            </a:stretch>
          </p:blipFill>
          <p:spPr>
            <a:xfrm>
              <a:off x="0" y="2924281"/>
              <a:ext cx="809602" cy="809602"/>
            </a:xfrm>
            <a:prstGeom prst="rect">
              <a:avLst/>
            </a:prstGeom>
          </p:spPr>
        </p:pic>
      </p:grpSp>
    </p:spTree>
    <p:extLst>
      <p:ext uri="{BB962C8B-B14F-4D97-AF65-F5344CB8AC3E}">
        <p14:creationId xmlns:p14="http://schemas.microsoft.com/office/powerpoint/2010/main" val="2425814202"/>
      </p:ext>
    </p:extLst>
  </p:cSld>
  <p:clrMapOvr>
    <a:masterClrMapping/>
  </p:clrMapOvr>
  <p:transition spd="slow">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1999"/>
            <a:duotone>
              <a:prstClr val="black"/>
              <a:schemeClr val="tx1">
                <a:tint val="45000"/>
                <a:satMod val="400000"/>
              </a:schemeClr>
            </a:duotone>
          </a:blip>
          <a:srcRect/>
          <a:stretch>
            <a:fillRect/>
          </a:stretch>
        </p:blipFill>
        <p:spPr>
          <a:xfrm rot="-9701209">
            <a:off x="5179455" y="1037586"/>
            <a:ext cx="7929090" cy="8218377"/>
          </a:xfrm>
          <a:prstGeom prst="rect">
            <a:avLst/>
          </a:prstGeom>
        </p:spPr>
      </p:pic>
      <p:grpSp>
        <p:nvGrpSpPr>
          <p:cNvPr id="3" name="Group 3"/>
          <p:cNvGrpSpPr/>
          <p:nvPr/>
        </p:nvGrpSpPr>
        <p:grpSpPr>
          <a:xfrm>
            <a:off x="6138866" y="4183312"/>
            <a:ext cx="6010269" cy="1910275"/>
            <a:chOff x="0" y="-66675"/>
            <a:chExt cx="8013692" cy="2547032"/>
          </a:xfrm>
        </p:grpSpPr>
        <p:sp>
          <p:nvSpPr>
            <p:cNvPr id="4" name="TextBox 4"/>
            <p:cNvSpPr txBox="1"/>
            <p:nvPr/>
          </p:nvSpPr>
          <p:spPr>
            <a:xfrm>
              <a:off x="0" y="-66675"/>
              <a:ext cx="8013692" cy="920680"/>
            </a:xfrm>
            <a:prstGeom prst="rect">
              <a:avLst/>
            </a:prstGeom>
          </p:spPr>
          <p:txBody>
            <a:bodyPr lIns="0" tIns="0" rIns="0" bIns="0" rtlCol="0" anchor="t">
              <a:spAutoFit/>
            </a:bodyPr>
            <a:lstStyle/>
            <a:p>
              <a:pPr marL="0" lvl="0" indent="0" algn="ctr">
                <a:lnSpc>
                  <a:spcPts val="5459"/>
                </a:lnSpc>
              </a:pPr>
              <a:r>
                <a:rPr lang="en-US" sz="4199" dirty="0">
                  <a:solidFill>
                    <a:srgbClr val="0070C0"/>
                  </a:solidFill>
                  <a:latin typeface="Arita Buri Bold"/>
                </a:rPr>
                <a:t>Thank You</a:t>
              </a:r>
            </a:p>
          </p:txBody>
        </p:sp>
        <p:sp>
          <p:nvSpPr>
            <p:cNvPr id="5" name="TextBox 5"/>
            <p:cNvSpPr txBox="1"/>
            <p:nvPr/>
          </p:nvSpPr>
          <p:spPr>
            <a:xfrm>
              <a:off x="0" y="1146659"/>
              <a:ext cx="8013692" cy="1333698"/>
            </a:xfrm>
            <a:prstGeom prst="rect">
              <a:avLst/>
            </a:prstGeom>
          </p:spPr>
          <p:txBody>
            <a:bodyPr lIns="0" tIns="0" rIns="0" bIns="0" rtlCol="0" anchor="t">
              <a:spAutoFit/>
            </a:bodyPr>
            <a:lstStyle/>
            <a:p>
              <a:pPr algn="ctr">
                <a:lnSpc>
                  <a:spcPts val="3920"/>
                </a:lnSpc>
              </a:pPr>
              <a:r>
                <a:rPr lang="en-US" sz="2799" dirty="0">
                  <a:latin typeface="HK Grotesk Light"/>
                </a:rPr>
                <a:t>I42 Vraj </a:t>
              </a:r>
              <a:r>
                <a:rPr lang="en-US" sz="2799" dirty="0" smtClean="0">
                  <a:latin typeface="HK Grotesk Light"/>
                </a:rPr>
                <a:t>Kotwala</a:t>
              </a:r>
            </a:p>
            <a:p>
              <a:pPr algn="ctr">
                <a:lnSpc>
                  <a:spcPts val="3920"/>
                </a:lnSpc>
              </a:pPr>
              <a:r>
                <a:rPr lang="en-US" sz="2799" dirty="0" smtClean="0">
                  <a:latin typeface="HK Grotesk Light"/>
                </a:rPr>
                <a:t>(622079)</a:t>
              </a:r>
              <a:endParaRPr lang="en-US" sz="2799" dirty="0">
                <a:latin typeface="HK Grotesk Light"/>
              </a:endParaRPr>
            </a:p>
          </p:txBody>
        </p:sp>
      </p:grpSp>
      <p:sp>
        <p:nvSpPr>
          <p:cNvPr id="6" name="AutoShape 5"/>
          <p:cNvSpPr/>
          <p:nvPr/>
        </p:nvSpPr>
        <p:spPr>
          <a:xfrm>
            <a:off x="0" y="9639300"/>
            <a:ext cx="18288000" cy="647700"/>
          </a:xfrm>
          <a:prstGeom prst="rect">
            <a:avLst/>
          </a:prstGeom>
          <a:solidFill>
            <a:srgbClr val="F0F2F6"/>
          </a:solidFill>
        </p:spPr>
      </p:sp>
    </p:spTree>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8775001"/>
            <a:ext cx="18288000" cy="1511999"/>
          </a:xfrm>
          <a:prstGeom prst="rect">
            <a:avLst/>
          </a:prstGeom>
          <a:solidFill>
            <a:srgbClr val="F0F2F6"/>
          </a:solidFill>
        </p:spPr>
      </p:sp>
      <p:grpSp>
        <p:nvGrpSpPr>
          <p:cNvPr id="5" name="Group 5"/>
          <p:cNvGrpSpPr/>
          <p:nvPr/>
        </p:nvGrpSpPr>
        <p:grpSpPr>
          <a:xfrm>
            <a:off x="1093596" y="1028700"/>
            <a:ext cx="9775984" cy="7257160"/>
            <a:chOff x="911901" y="114770"/>
            <a:chExt cx="13034646" cy="9676212"/>
          </a:xfrm>
        </p:grpSpPr>
        <p:sp>
          <p:nvSpPr>
            <p:cNvPr id="6" name="TextBox 6"/>
            <p:cNvSpPr txBox="1"/>
            <p:nvPr/>
          </p:nvSpPr>
          <p:spPr>
            <a:xfrm>
              <a:off x="911901" y="114770"/>
              <a:ext cx="13034644" cy="1310614"/>
            </a:xfrm>
            <a:prstGeom prst="rect">
              <a:avLst/>
            </a:prstGeom>
          </p:spPr>
          <p:txBody>
            <a:bodyPr lIns="0" tIns="0" rIns="0" bIns="0" rtlCol="0" anchor="t">
              <a:spAutoFit/>
            </a:bodyPr>
            <a:lstStyle/>
            <a:p>
              <a:pPr algn="ctr">
                <a:lnSpc>
                  <a:spcPts val="8320"/>
                </a:lnSpc>
              </a:pPr>
              <a:r>
                <a:rPr lang="en-US" sz="4800" dirty="0">
                  <a:solidFill>
                    <a:srgbClr val="264C3D"/>
                  </a:solidFill>
                  <a:latin typeface="Arita Buri Bold"/>
                </a:rPr>
                <a:t>Project Definition</a:t>
              </a:r>
            </a:p>
          </p:txBody>
        </p:sp>
        <p:sp>
          <p:nvSpPr>
            <p:cNvPr id="7" name="TextBox 7"/>
            <p:cNvSpPr txBox="1"/>
            <p:nvPr/>
          </p:nvSpPr>
          <p:spPr>
            <a:xfrm>
              <a:off x="911902" y="1617806"/>
              <a:ext cx="13034645" cy="8173176"/>
            </a:xfrm>
            <a:prstGeom prst="rect">
              <a:avLst/>
            </a:prstGeom>
          </p:spPr>
          <p:txBody>
            <a:bodyPr lIns="0" tIns="0" rIns="0" bIns="0" rtlCol="0" anchor="t">
              <a:spAutoFit/>
            </a:bodyPr>
            <a:lstStyle/>
            <a:p>
              <a:pPr algn="ctr">
                <a:lnSpc>
                  <a:spcPts val="5880"/>
                </a:lnSpc>
              </a:pPr>
              <a:r>
                <a:rPr lang="en-US" sz="4000" dirty="0"/>
                <a:t>S</a:t>
              </a:r>
              <a:r>
                <a:rPr lang="en-US" sz="4000" dirty="0" smtClean="0"/>
                <a:t>entiment </a:t>
              </a:r>
              <a:r>
                <a:rPr lang="en-US" sz="4000" dirty="0"/>
                <a:t>Recognition with Convolutional Neural Network</a:t>
              </a:r>
              <a:endParaRPr lang="en-US" sz="4000" dirty="0">
                <a:solidFill>
                  <a:srgbClr val="302B70"/>
                </a:solidFill>
                <a:latin typeface="Clear Sans Regular"/>
              </a:endParaRPr>
            </a:p>
            <a:p>
              <a:pPr algn="ctr">
                <a:lnSpc>
                  <a:spcPts val="4479"/>
                </a:lnSpc>
              </a:pPr>
              <a:endParaRPr lang="en-US" sz="4200" dirty="0">
                <a:solidFill>
                  <a:srgbClr val="302B70"/>
                </a:solidFill>
                <a:latin typeface="Clear Sans Regular"/>
              </a:endParaRPr>
            </a:p>
            <a:p>
              <a:pPr marL="571500" indent="-571500">
                <a:lnSpc>
                  <a:spcPts val="4479"/>
                </a:lnSpc>
                <a:spcBef>
                  <a:spcPct val="0"/>
                </a:spcBef>
                <a:buFont typeface="+mj-lt"/>
                <a:buAutoNum type="romanLcPeriod"/>
              </a:pPr>
              <a:r>
                <a:rPr lang="en-US" sz="2800" dirty="0"/>
                <a:t>S</a:t>
              </a:r>
              <a:r>
                <a:rPr lang="en-US" sz="2800" dirty="0" smtClean="0"/>
                <a:t>entiment </a:t>
              </a:r>
              <a:r>
                <a:rPr lang="en-US" sz="2800" dirty="0"/>
                <a:t>recognition is the process of identifying </a:t>
              </a:r>
              <a:r>
                <a:rPr lang="en-US" sz="2800"/>
                <a:t>human </a:t>
              </a:r>
              <a:r>
                <a:rPr lang="en-US" sz="2800" smtClean="0"/>
                <a:t>emotion. </a:t>
              </a:r>
              <a:endParaRPr lang="en-US" sz="2800" dirty="0"/>
            </a:p>
            <a:p>
              <a:pPr marL="571500" indent="-571500">
                <a:lnSpc>
                  <a:spcPts val="4479"/>
                </a:lnSpc>
                <a:spcBef>
                  <a:spcPct val="0"/>
                </a:spcBef>
                <a:buFont typeface="+mj-lt"/>
                <a:buAutoNum type="romanLcPeriod"/>
              </a:pPr>
              <a:r>
                <a:rPr lang="en-US" sz="2800" dirty="0" smtClean="0"/>
                <a:t>The </a:t>
              </a:r>
              <a:r>
                <a:rPr lang="en-US" sz="2800" dirty="0"/>
                <a:t>software can detect 7 different emotions </a:t>
              </a:r>
              <a:r>
                <a:rPr lang="en-US" sz="2800" dirty="0" smtClean="0"/>
                <a:t/>
              </a:r>
              <a:br>
                <a:rPr lang="en-US" sz="2800" dirty="0" smtClean="0"/>
              </a:br>
              <a:r>
                <a:rPr lang="en-US" sz="2800" dirty="0" smtClean="0"/>
                <a:t>(</a:t>
              </a:r>
              <a:r>
                <a:rPr lang="en-US" sz="2800" b="1" dirty="0"/>
                <a:t>Angry, Sad, Happy, Disgusted, Fearful, Neutral and Surprised</a:t>
              </a:r>
              <a:r>
                <a:rPr lang="en-US" sz="2800" dirty="0"/>
                <a:t>). </a:t>
              </a:r>
            </a:p>
            <a:p>
              <a:pPr marL="571500" indent="-571500">
                <a:lnSpc>
                  <a:spcPts val="4479"/>
                </a:lnSpc>
                <a:spcBef>
                  <a:spcPct val="0"/>
                </a:spcBef>
                <a:buFont typeface="+mj-lt"/>
                <a:buAutoNum type="romanLcPeriod"/>
              </a:pPr>
              <a:r>
                <a:rPr lang="en-US" sz="2800" dirty="0" smtClean="0"/>
                <a:t>It </a:t>
              </a:r>
              <a:r>
                <a:rPr lang="en-US" sz="2800" dirty="0"/>
                <a:t>uses your system's webcam to capture your face. </a:t>
              </a:r>
            </a:p>
            <a:p>
              <a:pPr marL="571500" indent="-571500">
                <a:lnSpc>
                  <a:spcPts val="4479"/>
                </a:lnSpc>
                <a:spcBef>
                  <a:spcPct val="0"/>
                </a:spcBef>
                <a:buFont typeface="+mj-lt"/>
                <a:buAutoNum type="romanLcPeriod"/>
              </a:pPr>
              <a:r>
                <a:rPr lang="en-US" sz="2800" dirty="0" smtClean="0"/>
                <a:t>The </a:t>
              </a:r>
              <a:r>
                <a:rPr lang="en-US" sz="2800" dirty="0"/>
                <a:t>captured emotions are stored into the database with timestamp to perform further statistical analysis.</a:t>
              </a:r>
              <a:endParaRPr lang="en-US" sz="2800" dirty="0">
                <a:solidFill>
                  <a:srgbClr val="302B70"/>
                </a:solidFill>
                <a:latin typeface="Clear Sans Regular"/>
              </a:endParaRPr>
            </a:p>
          </p:txBody>
        </p:sp>
      </p:grpSp>
      <p:pic>
        <p:nvPicPr>
          <p:cNvPr id="11" name="Picture 3"/>
          <p:cNvPicPr>
            <a:picLocks noChangeAspect="1"/>
          </p:cNvPicPr>
          <p:nvPr/>
        </p:nvPicPr>
        <p:blipFill>
          <a:blip r:embed="rId2"/>
          <a:srcRect/>
          <a:stretch>
            <a:fillRect/>
          </a:stretch>
        </p:blipFill>
        <p:spPr>
          <a:xfrm>
            <a:off x="11609806" y="3271742"/>
            <a:ext cx="5809511" cy="5503259"/>
          </a:xfrm>
          <a:prstGeom prst="rect">
            <a:avLst/>
          </a:prstGeom>
        </p:spPr>
      </p:pic>
    </p:spTree>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348689" y="954072"/>
            <a:ext cx="6890018" cy="861774"/>
          </a:xfrm>
          <a:prstGeom prst="rect">
            <a:avLst/>
          </a:prstGeom>
        </p:spPr>
        <p:txBody>
          <a:bodyPr lIns="0" tIns="0" rIns="0" bIns="0" rtlCol="0" anchor="t">
            <a:spAutoFit/>
          </a:bodyPr>
          <a:lstStyle/>
          <a:p>
            <a:pPr marL="0" lvl="0" indent="0">
              <a:lnSpc>
                <a:spcPts val="7155"/>
              </a:lnSpc>
            </a:pPr>
            <a:r>
              <a:rPr lang="en-US" sz="4400" dirty="0">
                <a:solidFill>
                  <a:srgbClr val="264C3D"/>
                </a:solidFill>
                <a:latin typeface="Arita Buri Bold"/>
              </a:rPr>
              <a:t>Tools &amp; Technology used</a:t>
            </a:r>
          </a:p>
        </p:txBody>
      </p:sp>
      <p:sp>
        <p:nvSpPr>
          <p:cNvPr id="3" name="TextBox 3"/>
          <p:cNvSpPr txBox="1"/>
          <p:nvPr/>
        </p:nvSpPr>
        <p:spPr>
          <a:xfrm>
            <a:off x="9210765" y="1893242"/>
            <a:ext cx="7351580" cy="1615827"/>
          </a:xfrm>
          <a:prstGeom prst="rect">
            <a:avLst/>
          </a:prstGeom>
        </p:spPr>
        <p:txBody>
          <a:bodyPr lIns="0" tIns="0" rIns="0" bIns="0" rtlCol="0" anchor="t">
            <a:spAutoFit/>
          </a:bodyPr>
          <a:lstStyle/>
          <a:p>
            <a:pPr marL="835660" lvl="1" indent="-571500">
              <a:lnSpc>
                <a:spcPts val="4160"/>
              </a:lnSpc>
              <a:buFont typeface="+mj-lt"/>
              <a:buAutoNum type="romanLcPeriod"/>
            </a:pPr>
            <a:r>
              <a:rPr lang="en-IN" sz="2400" dirty="0"/>
              <a:t>Anaconda to maintain </a:t>
            </a:r>
            <a:r>
              <a:rPr lang="en-IN" sz="2400" dirty="0" smtClean="0"/>
              <a:t>dependencies in Python 3 </a:t>
            </a:r>
          </a:p>
          <a:p>
            <a:pPr marL="835660" lvl="1" indent="-571500">
              <a:lnSpc>
                <a:spcPts val="4160"/>
              </a:lnSpc>
              <a:buFont typeface="+mj-lt"/>
              <a:buAutoNum type="romanLcPeriod"/>
            </a:pPr>
            <a:r>
              <a:rPr lang="en-IN" sz="2400" dirty="0" smtClean="0"/>
              <a:t>Spyder </a:t>
            </a:r>
            <a:r>
              <a:rPr lang="en-IN" sz="2400" dirty="0"/>
              <a:t>3.0 IDE </a:t>
            </a:r>
            <a:endParaRPr lang="en-IN" sz="2400" dirty="0" smtClean="0"/>
          </a:p>
          <a:p>
            <a:pPr marL="835660" lvl="1" indent="-571500">
              <a:lnSpc>
                <a:spcPts val="4160"/>
              </a:lnSpc>
              <a:buFont typeface="+mj-lt"/>
              <a:buAutoNum type="romanLcPeriod"/>
            </a:pPr>
            <a:r>
              <a:rPr lang="en-IN" sz="2400" dirty="0" smtClean="0"/>
              <a:t>Jupyter </a:t>
            </a:r>
            <a:r>
              <a:rPr lang="en-IN" sz="2400" dirty="0"/>
              <a:t>IDE </a:t>
            </a:r>
            <a:endParaRPr lang="en-US" sz="2400" dirty="0">
              <a:solidFill>
                <a:srgbClr val="09427D"/>
              </a:solidFill>
              <a:latin typeface="Clear Sans Regular"/>
            </a:endParaRPr>
          </a:p>
        </p:txBody>
      </p:sp>
      <p:pic>
        <p:nvPicPr>
          <p:cNvPr id="4" name="Picture 4"/>
          <p:cNvPicPr>
            <a:picLocks noChangeAspect="1"/>
          </p:cNvPicPr>
          <p:nvPr/>
        </p:nvPicPr>
        <p:blipFill>
          <a:blip r:embed="rId2">
            <a:alphaModFix amt="30000"/>
          </a:blip>
          <a:srcRect/>
          <a:stretch>
            <a:fillRect/>
          </a:stretch>
        </p:blipFill>
        <p:spPr>
          <a:xfrm rot="9279580">
            <a:off x="1324971" y="1319477"/>
            <a:ext cx="6478766" cy="7648046"/>
          </a:xfrm>
          <a:prstGeom prst="rect">
            <a:avLst/>
          </a:prstGeom>
        </p:spPr>
      </p:pic>
      <p:sp>
        <p:nvSpPr>
          <p:cNvPr id="5" name="TextBox 5"/>
          <p:cNvSpPr txBox="1"/>
          <p:nvPr/>
        </p:nvSpPr>
        <p:spPr>
          <a:xfrm>
            <a:off x="9210765" y="4601896"/>
            <a:ext cx="7284815" cy="2154436"/>
          </a:xfrm>
          <a:prstGeom prst="rect">
            <a:avLst/>
          </a:prstGeom>
        </p:spPr>
        <p:txBody>
          <a:bodyPr wrap="square" lIns="0" tIns="0" rIns="0" bIns="0" numCol="2" rtlCol="0" anchor="t">
            <a:spAutoFit/>
          </a:bodyPr>
          <a:lstStyle/>
          <a:p>
            <a:pPr marL="778510" lvl="1" indent="-514350">
              <a:lnSpc>
                <a:spcPts val="4160"/>
              </a:lnSpc>
              <a:buFont typeface="+mj-lt"/>
              <a:buAutoNum type="romanLcPeriod"/>
            </a:pPr>
            <a:r>
              <a:rPr lang="en-IN" sz="2400" dirty="0" smtClean="0"/>
              <a:t>MySQL-Connector </a:t>
            </a:r>
          </a:p>
          <a:p>
            <a:pPr marL="778510" lvl="1" indent="-514350">
              <a:lnSpc>
                <a:spcPts val="4160"/>
              </a:lnSpc>
              <a:buFont typeface="+mj-lt"/>
              <a:buAutoNum type="romanLcPeriod"/>
            </a:pPr>
            <a:r>
              <a:rPr lang="en-IN" sz="2400" dirty="0" smtClean="0"/>
              <a:t>NumPy</a:t>
            </a:r>
          </a:p>
          <a:p>
            <a:pPr marL="778510" lvl="1" indent="-514350">
              <a:lnSpc>
                <a:spcPts val="4160"/>
              </a:lnSpc>
              <a:buFont typeface="+mj-lt"/>
              <a:buAutoNum type="romanLcPeriod"/>
            </a:pPr>
            <a:r>
              <a:rPr lang="en-IN" sz="2400" dirty="0" smtClean="0"/>
              <a:t>OS </a:t>
            </a:r>
          </a:p>
          <a:p>
            <a:pPr marL="778510" lvl="1" indent="-514350">
              <a:lnSpc>
                <a:spcPts val="4160"/>
              </a:lnSpc>
              <a:buFont typeface="+mj-lt"/>
              <a:buAutoNum type="romanLcPeriod"/>
            </a:pPr>
            <a:r>
              <a:rPr lang="en-IN" sz="2400" dirty="0" smtClean="0"/>
              <a:t>OpenCV 2 </a:t>
            </a:r>
          </a:p>
          <a:p>
            <a:pPr marL="778510" lvl="1" indent="-514350">
              <a:lnSpc>
                <a:spcPts val="4160"/>
              </a:lnSpc>
              <a:buFont typeface="+mj-lt"/>
              <a:buAutoNum type="romanLcPeriod"/>
            </a:pPr>
            <a:r>
              <a:rPr lang="en-IN" sz="2400" dirty="0" smtClean="0"/>
              <a:t>Pandas </a:t>
            </a:r>
          </a:p>
          <a:p>
            <a:pPr marL="778510" lvl="1" indent="-514350">
              <a:lnSpc>
                <a:spcPts val="4160"/>
              </a:lnSpc>
              <a:buFont typeface="+mj-lt"/>
              <a:buAutoNum type="romanLcPeriod"/>
            </a:pPr>
            <a:r>
              <a:rPr lang="en-IN" sz="2400" dirty="0" smtClean="0"/>
              <a:t>Tensorflow 2 </a:t>
            </a:r>
          </a:p>
          <a:p>
            <a:pPr marL="778510" lvl="1" indent="-514350">
              <a:lnSpc>
                <a:spcPts val="4160"/>
              </a:lnSpc>
              <a:buFont typeface="+mj-lt"/>
              <a:buAutoNum type="romanLcPeriod"/>
            </a:pPr>
            <a:r>
              <a:rPr lang="en-IN" sz="2400" dirty="0" smtClean="0"/>
              <a:t>Time</a:t>
            </a:r>
            <a:endParaRPr lang="en-US" sz="2400" dirty="0">
              <a:solidFill>
                <a:srgbClr val="09427D"/>
              </a:solidFill>
              <a:latin typeface="Clear Sans Regular"/>
            </a:endParaRPr>
          </a:p>
        </p:txBody>
      </p:sp>
      <p:pic>
        <p:nvPicPr>
          <p:cNvPr id="6" name="Picture 6"/>
          <p:cNvPicPr>
            <a:picLocks noChangeAspect="1"/>
          </p:cNvPicPr>
          <p:nvPr/>
        </p:nvPicPr>
        <p:blipFill>
          <a:blip r:embed="rId3"/>
          <a:srcRect/>
          <a:stretch>
            <a:fillRect/>
          </a:stretch>
        </p:blipFill>
        <p:spPr>
          <a:xfrm>
            <a:off x="1338108" y="2624276"/>
            <a:ext cx="7125048" cy="4835688"/>
          </a:xfrm>
          <a:prstGeom prst="rect">
            <a:avLst/>
          </a:prstGeom>
        </p:spPr>
      </p:pic>
      <p:sp>
        <p:nvSpPr>
          <p:cNvPr id="7" name="Rectangle 6"/>
          <p:cNvSpPr/>
          <p:nvPr/>
        </p:nvSpPr>
        <p:spPr>
          <a:xfrm>
            <a:off x="9385700" y="3848100"/>
            <a:ext cx="7027052" cy="746486"/>
          </a:xfrm>
          <a:prstGeom prst="rect">
            <a:avLst/>
          </a:prstGeom>
        </p:spPr>
        <p:txBody>
          <a:bodyPr wrap="none">
            <a:spAutoFit/>
          </a:bodyPr>
          <a:lstStyle/>
          <a:p>
            <a:pPr>
              <a:lnSpc>
                <a:spcPts val="5459"/>
              </a:lnSpc>
            </a:pPr>
            <a:r>
              <a:rPr lang="en-US" sz="4000" dirty="0">
                <a:solidFill>
                  <a:srgbClr val="264C3D"/>
                </a:solidFill>
                <a:latin typeface="Clear Sans Regular"/>
              </a:rPr>
              <a:t>Packages used with python 3:</a:t>
            </a:r>
          </a:p>
        </p:txBody>
      </p:sp>
      <p:sp>
        <p:nvSpPr>
          <p:cNvPr id="8" name="AutoShape 2"/>
          <p:cNvSpPr/>
          <p:nvPr/>
        </p:nvSpPr>
        <p:spPr>
          <a:xfrm>
            <a:off x="0" y="8877300"/>
            <a:ext cx="18288000" cy="1409700"/>
          </a:xfrm>
          <a:prstGeom prst="rect">
            <a:avLst/>
          </a:prstGeom>
          <a:solidFill>
            <a:srgbClr val="F0F2F6"/>
          </a:solidFill>
        </p:spPr>
      </p:sp>
    </p:spTree>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8775001"/>
            <a:ext cx="18288000" cy="1511999"/>
          </a:xfrm>
          <a:prstGeom prst="rect">
            <a:avLst/>
          </a:prstGeom>
          <a:solidFill>
            <a:srgbClr val="F0F2F6"/>
          </a:solidFill>
        </p:spPr>
      </p:sp>
      <p:grpSp>
        <p:nvGrpSpPr>
          <p:cNvPr id="5" name="Group 5"/>
          <p:cNvGrpSpPr/>
          <p:nvPr/>
        </p:nvGrpSpPr>
        <p:grpSpPr>
          <a:xfrm>
            <a:off x="409670" y="985485"/>
            <a:ext cx="10459910" cy="7141165"/>
            <a:chOff x="0" y="57150"/>
            <a:chExt cx="13946547" cy="9521553"/>
          </a:xfrm>
        </p:grpSpPr>
        <p:sp>
          <p:nvSpPr>
            <p:cNvPr id="6" name="TextBox 6"/>
            <p:cNvSpPr txBox="1"/>
            <p:nvPr/>
          </p:nvSpPr>
          <p:spPr>
            <a:xfrm>
              <a:off x="0" y="57150"/>
              <a:ext cx="13034644" cy="1341393"/>
            </a:xfrm>
            <a:prstGeom prst="rect">
              <a:avLst/>
            </a:prstGeom>
          </p:spPr>
          <p:txBody>
            <a:bodyPr lIns="0" tIns="0" rIns="0" bIns="0" rtlCol="0" anchor="t">
              <a:spAutoFit/>
            </a:bodyPr>
            <a:lstStyle/>
            <a:p>
              <a:pPr algn="ctr">
                <a:lnSpc>
                  <a:spcPts val="8320"/>
                </a:lnSpc>
              </a:pPr>
              <a:r>
                <a:rPr lang="en-US" sz="5400" dirty="0" smtClean="0">
                  <a:solidFill>
                    <a:srgbClr val="264C3D"/>
                  </a:solidFill>
                  <a:latin typeface="Arita Buri Bold"/>
                </a:rPr>
                <a:t>Introduction</a:t>
              </a:r>
              <a:endParaRPr lang="en-US" sz="5400" dirty="0">
                <a:solidFill>
                  <a:srgbClr val="264C3D"/>
                </a:solidFill>
                <a:latin typeface="Arita Buri Bold"/>
              </a:endParaRPr>
            </a:p>
          </p:txBody>
        </p:sp>
        <p:sp>
          <p:nvSpPr>
            <p:cNvPr id="7" name="TextBox 7"/>
            <p:cNvSpPr txBox="1"/>
            <p:nvPr/>
          </p:nvSpPr>
          <p:spPr>
            <a:xfrm>
              <a:off x="911903" y="1617806"/>
              <a:ext cx="13034644" cy="7960897"/>
            </a:xfrm>
            <a:prstGeom prst="rect">
              <a:avLst/>
            </a:prstGeom>
          </p:spPr>
          <p:txBody>
            <a:bodyPr lIns="0" tIns="0" rIns="0" bIns="0" rtlCol="0" anchor="t">
              <a:spAutoFit/>
            </a:bodyPr>
            <a:lstStyle/>
            <a:p>
              <a:pPr algn="ctr">
                <a:lnSpc>
                  <a:spcPts val="5880"/>
                </a:lnSpc>
              </a:pPr>
              <a:r>
                <a:rPr lang="en-US" sz="3600" dirty="0" smtClean="0"/>
                <a:t>Master Algorithm for </a:t>
              </a:r>
              <a:r>
                <a:rPr lang="en-US" sz="3600" dirty="0" smtClean="0"/>
                <a:t>S</a:t>
              </a:r>
              <a:r>
                <a:rPr lang="en-US" sz="3600" b="1" dirty="0" smtClean="0"/>
                <a:t>entiment </a:t>
              </a:r>
              <a:r>
                <a:rPr lang="en-US" sz="3600" b="1" dirty="0" smtClean="0"/>
                <a:t>Recognition System</a:t>
              </a:r>
            </a:p>
            <a:p>
              <a:pPr algn="ctr">
                <a:lnSpc>
                  <a:spcPts val="5880"/>
                </a:lnSpc>
              </a:pPr>
              <a:endParaRPr lang="en-US" sz="4200" dirty="0">
                <a:solidFill>
                  <a:srgbClr val="302B70"/>
                </a:solidFill>
                <a:latin typeface="Clear Sans Regular"/>
              </a:endParaRPr>
            </a:p>
            <a:p>
              <a:pPr marL="745490" lvl="1" indent="-514350">
                <a:lnSpc>
                  <a:spcPts val="3919"/>
                </a:lnSpc>
                <a:buFont typeface="+mj-lt"/>
                <a:buAutoNum type="romanLcPeriod"/>
              </a:pPr>
              <a:r>
                <a:rPr lang="en-US" sz="2400" dirty="0"/>
                <a:t>First, </a:t>
              </a:r>
              <a:r>
                <a:rPr lang="en-US" sz="2400" dirty="0" smtClean="0"/>
                <a:t>I </a:t>
              </a:r>
              <a:r>
                <a:rPr lang="en-US" sz="2400" dirty="0"/>
                <a:t>use </a:t>
              </a:r>
              <a:r>
                <a:rPr lang="en-US" sz="2400" dirty="0" smtClean="0"/>
                <a:t>**</a:t>
              </a:r>
              <a:r>
                <a:rPr lang="en-US" sz="2400" b="1" dirty="0"/>
                <a:t>H</a:t>
              </a:r>
              <a:r>
                <a:rPr lang="en-US" sz="2400" b="1" dirty="0" smtClean="0"/>
                <a:t>aar </a:t>
              </a:r>
              <a:r>
                <a:rPr lang="en-US" sz="2400" b="1" dirty="0"/>
                <a:t>cascade</a:t>
              </a:r>
              <a:r>
                <a:rPr lang="en-US" sz="2400" dirty="0"/>
                <a:t>** to detect faces in each frame of the </a:t>
              </a:r>
              <a:r>
                <a:rPr lang="en-US" sz="2400" dirty="0" smtClean="0"/>
                <a:t>video.</a:t>
              </a:r>
              <a:br>
                <a:rPr lang="en-US" sz="2400" dirty="0" smtClean="0"/>
              </a:br>
              <a:r>
                <a:rPr lang="en-US" sz="2400" dirty="0" smtClean="0"/>
                <a:t>I used it </a:t>
              </a:r>
              <a:r>
                <a:rPr lang="en-US" sz="2400" dirty="0"/>
                <a:t>to </a:t>
              </a:r>
              <a:r>
                <a:rPr lang="en-US" sz="2400" b="1" dirty="0"/>
                <a:t>collect data</a:t>
              </a:r>
              <a:r>
                <a:rPr lang="en-US" sz="2400" dirty="0"/>
                <a:t>.</a:t>
              </a:r>
            </a:p>
            <a:p>
              <a:pPr marL="745490" lvl="1" indent="-514350">
                <a:lnSpc>
                  <a:spcPts val="3919"/>
                </a:lnSpc>
                <a:buFont typeface="+mj-lt"/>
                <a:buAutoNum type="romanLcPeriod"/>
              </a:pPr>
              <a:r>
                <a:rPr lang="en-US" sz="2400" dirty="0"/>
                <a:t>The region of image containing the face is resized to **</a:t>
              </a:r>
              <a:r>
                <a:rPr lang="en-US" sz="2400" b="1" dirty="0"/>
                <a:t>48 x 48</a:t>
              </a:r>
              <a:r>
                <a:rPr lang="en-US" sz="2400" dirty="0"/>
                <a:t>** and is passed as input to the </a:t>
              </a:r>
              <a:r>
                <a:rPr lang="en-US" sz="2400" dirty="0" smtClean="0"/>
                <a:t>1</a:t>
              </a:r>
              <a:r>
                <a:rPr lang="en-US" sz="2400" baseline="30000" dirty="0" smtClean="0"/>
                <a:t>st</a:t>
              </a:r>
              <a:r>
                <a:rPr lang="en-US" sz="2400" dirty="0" smtClean="0"/>
                <a:t> layer of </a:t>
              </a:r>
              <a:r>
                <a:rPr lang="en-US" sz="2400" dirty="0" err="1" smtClean="0"/>
                <a:t>ConvNet</a:t>
              </a:r>
              <a:r>
                <a:rPr lang="en-US" sz="2400" dirty="0"/>
                <a:t>. This is to </a:t>
              </a:r>
              <a:r>
                <a:rPr lang="en-US" sz="2400" b="1" dirty="0"/>
                <a:t>train the model</a:t>
              </a:r>
              <a:r>
                <a:rPr lang="en-US" sz="2400" dirty="0"/>
                <a:t>.</a:t>
              </a:r>
            </a:p>
            <a:p>
              <a:pPr marL="745490" lvl="1" indent="-514350">
                <a:lnSpc>
                  <a:spcPts val="3919"/>
                </a:lnSpc>
                <a:buFont typeface="+mj-lt"/>
                <a:buAutoNum type="romanLcPeriod"/>
              </a:pPr>
              <a:r>
                <a:rPr lang="en-US" sz="2400" dirty="0"/>
                <a:t>Again, </a:t>
              </a:r>
              <a:r>
                <a:rPr lang="en-US" sz="2400" dirty="0" smtClean="0"/>
                <a:t>I </a:t>
              </a:r>
              <a:r>
                <a:rPr lang="en-US" sz="2400" dirty="0"/>
                <a:t>use </a:t>
              </a:r>
              <a:r>
                <a:rPr lang="en-US" sz="2400" dirty="0" smtClean="0"/>
                <a:t>**</a:t>
              </a:r>
              <a:r>
                <a:rPr lang="en-US" sz="2400" dirty="0"/>
                <a:t>H</a:t>
              </a:r>
              <a:r>
                <a:rPr lang="en-US" sz="2400" dirty="0" smtClean="0"/>
                <a:t>aar </a:t>
              </a:r>
              <a:r>
                <a:rPr lang="en-US" sz="2400" dirty="0"/>
                <a:t>cascade** to capture faces in each frame from web cam. The network outputs a list of </a:t>
              </a:r>
              <a:r>
                <a:rPr lang="en-US" sz="2400" dirty="0" smtClean="0"/>
                <a:t>**</a:t>
              </a:r>
              <a:r>
                <a:rPr lang="en-US" sz="2400" b="1" dirty="0"/>
                <a:t>S</a:t>
              </a:r>
              <a:r>
                <a:rPr lang="en-US" sz="2400" b="1" dirty="0" smtClean="0"/>
                <a:t>oftmax </a:t>
              </a:r>
              <a:r>
                <a:rPr lang="en-US" sz="2400" b="1" dirty="0"/>
                <a:t>S</a:t>
              </a:r>
              <a:r>
                <a:rPr lang="en-US" sz="2400" b="1" dirty="0" smtClean="0"/>
                <a:t>cores</a:t>
              </a:r>
              <a:r>
                <a:rPr lang="en-US" sz="2400" dirty="0"/>
                <a:t>** for the seven classes.</a:t>
              </a:r>
            </a:p>
            <a:p>
              <a:pPr marL="745490" lvl="1" indent="-514350">
                <a:lnSpc>
                  <a:spcPts val="3919"/>
                </a:lnSpc>
                <a:buFont typeface="+mj-lt"/>
                <a:buAutoNum type="romanLcPeriod"/>
              </a:pPr>
              <a:r>
                <a:rPr lang="en-US" sz="2400" dirty="0"/>
                <a:t>The </a:t>
              </a:r>
              <a:r>
                <a:rPr lang="en-US" sz="2400" dirty="0" smtClean="0"/>
                <a:t>sentiment </a:t>
              </a:r>
              <a:r>
                <a:rPr lang="en-US" sz="2400" dirty="0"/>
                <a:t>with maximum score is displayed on the </a:t>
              </a:r>
              <a:r>
                <a:rPr lang="en-US" sz="2400" dirty="0" smtClean="0"/>
                <a:t>screen.</a:t>
              </a:r>
            </a:p>
            <a:p>
              <a:pPr marL="745490" lvl="1" indent="-514350">
                <a:lnSpc>
                  <a:spcPts val="3919"/>
                </a:lnSpc>
                <a:buFont typeface="+mj-lt"/>
                <a:buAutoNum type="romanLcPeriod"/>
              </a:pPr>
              <a:r>
                <a:rPr lang="en-US" sz="2400" dirty="0" smtClean="0"/>
                <a:t>The emotions will be stored into the database.</a:t>
              </a:r>
              <a:endParaRPr lang="en-US" sz="2400" dirty="0"/>
            </a:p>
          </p:txBody>
        </p:sp>
      </p:grpSp>
      <p:grpSp>
        <p:nvGrpSpPr>
          <p:cNvPr id="14" name="Group 2"/>
          <p:cNvGrpSpPr/>
          <p:nvPr/>
        </p:nvGrpSpPr>
        <p:grpSpPr>
          <a:xfrm>
            <a:off x="11427225" y="3467100"/>
            <a:ext cx="5832075" cy="5832075"/>
            <a:chOff x="0" y="0"/>
            <a:chExt cx="11081798" cy="11081798"/>
          </a:xfrm>
        </p:grpSpPr>
        <p:pic>
          <p:nvPicPr>
            <p:cNvPr id="15" name="Picture 3"/>
            <p:cNvPicPr>
              <a:picLocks noChangeAspect="1"/>
            </p:cNvPicPr>
            <p:nvPr/>
          </p:nvPicPr>
          <p:blipFill>
            <a:blip r:embed="rId2">
              <a:alphaModFix amt="30000"/>
            </a:blip>
            <a:srcRect/>
            <a:stretch>
              <a:fillRect/>
            </a:stretch>
          </p:blipFill>
          <p:spPr>
            <a:xfrm rot="5219993">
              <a:off x="268710" y="268710"/>
              <a:ext cx="10544378" cy="10544378"/>
            </a:xfrm>
            <a:prstGeom prst="rect">
              <a:avLst/>
            </a:prstGeom>
          </p:spPr>
        </p:pic>
        <p:pic>
          <p:nvPicPr>
            <p:cNvPr id="16" name="Picture 4"/>
            <p:cNvPicPr>
              <a:picLocks noChangeAspect="1"/>
            </p:cNvPicPr>
            <p:nvPr/>
          </p:nvPicPr>
          <p:blipFill>
            <a:blip r:embed="rId3"/>
            <a:srcRect/>
            <a:stretch>
              <a:fillRect/>
            </a:stretch>
          </p:blipFill>
          <p:spPr>
            <a:xfrm>
              <a:off x="838205" y="1801316"/>
              <a:ext cx="9405389" cy="7479165"/>
            </a:xfrm>
            <a:prstGeom prst="rect">
              <a:avLst/>
            </a:prstGeom>
          </p:spPr>
        </p:pic>
      </p:grpSp>
    </p:spTree>
    <p:extLst>
      <p:ext uri="{BB962C8B-B14F-4D97-AF65-F5344CB8AC3E}">
        <p14:creationId xmlns:p14="http://schemas.microsoft.com/office/powerpoint/2010/main" val="3106262373"/>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8775001"/>
          </a:xfrm>
          <a:prstGeom prst="rect">
            <a:avLst/>
          </a:prstGeom>
          <a:solidFill>
            <a:srgbClr val="EDEDED"/>
          </a:solidFill>
        </p:spPr>
      </p:sp>
      <p:sp>
        <p:nvSpPr>
          <p:cNvPr id="3" name="TextBox 3"/>
          <p:cNvSpPr txBox="1"/>
          <p:nvPr/>
        </p:nvSpPr>
        <p:spPr>
          <a:xfrm>
            <a:off x="1028700" y="952500"/>
            <a:ext cx="5845110" cy="3462033"/>
          </a:xfrm>
          <a:prstGeom prst="rect">
            <a:avLst/>
          </a:prstGeom>
        </p:spPr>
        <p:txBody>
          <a:bodyPr lIns="0" tIns="0" rIns="0" bIns="0" rtlCol="0" anchor="t">
            <a:spAutoFit/>
          </a:bodyPr>
          <a:lstStyle/>
          <a:p>
            <a:pPr>
              <a:lnSpc>
                <a:spcPts val="9000"/>
              </a:lnSpc>
            </a:pPr>
            <a:r>
              <a:rPr lang="en-US" sz="7500">
                <a:solidFill>
                  <a:srgbClr val="264C3D"/>
                </a:solidFill>
                <a:latin typeface="Arita Buri Bold"/>
              </a:rPr>
              <a:t>Ingredients of Training Algorithm</a:t>
            </a:r>
          </a:p>
        </p:txBody>
      </p:sp>
      <p:pic>
        <p:nvPicPr>
          <p:cNvPr id="4" name="Picture 4"/>
          <p:cNvPicPr>
            <a:picLocks noChangeAspect="1"/>
          </p:cNvPicPr>
          <p:nvPr/>
        </p:nvPicPr>
        <p:blipFill>
          <a:blip r:embed="rId2"/>
          <a:srcRect/>
          <a:stretch>
            <a:fillRect/>
          </a:stretch>
        </p:blipFill>
        <p:spPr>
          <a:xfrm>
            <a:off x="1028700" y="5173456"/>
            <a:ext cx="1924696" cy="3631501"/>
          </a:xfrm>
          <a:prstGeom prst="rect">
            <a:avLst/>
          </a:prstGeom>
        </p:spPr>
      </p:pic>
      <p:grpSp>
        <p:nvGrpSpPr>
          <p:cNvPr id="5" name="Group 5"/>
          <p:cNvGrpSpPr/>
          <p:nvPr/>
        </p:nvGrpSpPr>
        <p:grpSpPr>
          <a:xfrm>
            <a:off x="8622802" y="924593"/>
            <a:ext cx="8636498" cy="7187988"/>
            <a:chOff x="0" y="0"/>
            <a:chExt cx="11515331" cy="9583984"/>
          </a:xfrm>
        </p:grpSpPr>
        <p:sp>
          <p:nvSpPr>
            <p:cNvPr id="6" name="TextBox 6"/>
            <p:cNvSpPr txBox="1"/>
            <p:nvPr/>
          </p:nvSpPr>
          <p:spPr>
            <a:xfrm>
              <a:off x="0" y="0"/>
              <a:ext cx="11515331" cy="854935"/>
            </a:xfrm>
            <a:prstGeom prst="rect">
              <a:avLst/>
            </a:prstGeom>
          </p:spPr>
          <p:txBody>
            <a:bodyPr lIns="0" tIns="0" rIns="0" bIns="0" rtlCol="0" anchor="t">
              <a:spAutoFit/>
            </a:bodyPr>
            <a:lstStyle/>
            <a:p>
              <a:pPr>
                <a:lnSpc>
                  <a:spcPts val="5040"/>
                </a:lnSpc>
              </a:pPr>
              <a:r>
                <a:rPr lang="en-US" sz="4200" b="1" dirty="0">
                  <a:latin typeface="Clear Sans Regular"/>
                </a:rPr>
                <a:t>Data</a:t>
              </a:r>
            </a:p>
          </p:txBody>
        </p:sp>
        <p:sp>
          <p:nvSpPr>
            <p:cNvPr id="7" name="TextBox 7"/>
            <p:cNvSpPr txBox="1"/>
            <p:nvPr/>
          </p:nvSpPr>
          <p:spPr>
            <a:xfrm>
              <a:off x="0" y="1053825"/>
              <a:ext cx="11515331" cy="511810"/>
            </a:xfrm>
            <a:prstGeom prst="rect">
              <a:avLst/>
            </a:prstGeom>
          </p:spPr>
          <p:txBody>
            <a:bodyPr lIns="0" tIns="0" rIns="0" bIns="0" rtlCol="0" anchor="t">
              <a:spAutoFit/>
            </a:bodyPr>
            <a:lstStyle/>
            <a:p>
              <a:pPr>
                <a:lnSpc>
                  <a:spcPts val="3219"/>
                </a:lnSpc>
                <a:spcBef>
                  <a:spcPct val="0"/>
                </a:spcBef>
              </a:pPr>
              <a:r>
                <a:rPr lang="en-US" sz="2299" dirty="0">
                  <a:solidFill>
                    <a:srgbClr val="09427D"/>
                  </a:solidFill>
                  <a:latin typeface="Clear Sans Regular"/>
                </a:rPr>
                <a:t>Collection of Dataset.</a:t>
              </a:r>
            </a:p>
          </p:txBody>
        </p:sp>
        <p:sp>
          <p:nvSpPr>
            <p:cNvPr id="8" name="TextBox 8"/>
            <p:cNvSpPr txBox="1"/>
            <p:nvPr/>
          </p:nvSpPr>
          <p:spPr>
            <a:xfrm>
              <a:off x="0" y="2114751"/>
              <a:ext cx="11515331" cy="841459"/>
            </a:xfrm>
            <a:prstGeom prst="rect">
              <a:avLst/>
            </a:prstGeom>
          </p:spPr>
          <p:txBody>
            <a:bodyPr lIns="0" tIns="0" rIns="0" bIns="0" rtlCol="0" anchor="t">
              <a:spAutoFit/>
            </a:bodyPr>
            <a:lstStyle/>
            <a:p>
              <a:pPr>
                <a:lnSpc>
                  <a:spcPts val="5040"/>
                </a:lnSpc>
              </a:pPr>
              <a:r>
                <a:rPr lang="en-US" sz="4200" dirty="0">
                  <a:solidFill>
                    <a:srgbClr val="09427D"/>
                  </a:solidFill>
                  <a:latin typeface="Clear Sans Regular"/>
                </a:rPr>
                <a:t>Model</a:t>
              </a:r>
            </a:p>
          </p:txBody>
        </p:sp>
        <p:sp>
          <p:nvSpPr>
            <p:cNvPr id="9" name="TextBox 9"/>
            <p:cNvSpPr txBox="1"/>
            <p:nvPr/>
          </p:nvSpPr>
          <p:spPr>
            <a:xfrm>
              <a:off x="0" y="3168575"/>
              <a:ext cx="11515331" cy="963573"/>
            </a:xfrm>
            <a:prstGeom prst="rect">
              <a:avLst/>
            </a:prstGeom>
          </p:spPr>
          <p:txBody>
            <a:bodyPr lIns="0" tIns="0" rIns="0" bIns="0" rtlCol="0" anchor="t">
              <a:spAutoFit/>
            </a:bodyPr>
            <a:lstStyle/>
            <a:p>
              <a:pPr>
                <a:lnSpc>
                  <a:spcPts val="2940"/>
                </a:lnSpc>
                <a:spcBef>
                  <a:spcPct val="0"/>
                </a:spcBef>
              </a:pPr>
              <a:r>
                <a:rPr lang="en-US" sz="2100">
                  <a:solidFill>
                    <a:srgbClr val="09427D"/>
                  </a:solidFill>
                  <a:latin typeface="Clear Sans Regular"/>
                </a:rPr>
                <a:t>Create a model. Find some coefficients. A model, loosely speaking, is a simplification of some thing or process.</a:t>
              </a:r>
            </a:p>
          </p:txBody>
        </p:sp>
        <p:sp>
          <p:nvSpPr>
            <p:cNvPr id="10" name="TextBox 10"/>
            <p:cNvSpPr txBox="1"/>
            <p:nvPr/>
          </p:nvSpPr>
          <p:spPr>
            <a:xfrm>
              <a:off x="0" y="4800153"/>
              <a:ext cx="11515331" cy="841458"/>
            </a:xfrm>
            <a:prstGeom prst="rect">
              <a:avLst/>
            </a:prstGeom>
          </p:spPr>
          <p:txBody>
            <a:bodyPr lIns="0" tIns="0" rIns="0" bIns="0" rtlCol="0" anchor="t">
              <a:spAutoFit/>
            </a:bodyPr>
            <a:lstStyle/>
            <a:p>
              <a:pPr>
                <a:lnSpc>
                  <a:spcPts val="5040"/>
                </a:lnSpc>
              </a:pPr>
              <a:r>
                <a:rPr lang="en-US" sz="4200" dirty="0">
                  <a:solidFill>
                    <a:srgbClr val="09427D"/>
                  </a:solidFill>
                  <a:latin typeface="Clear Sans Regular"/>
                </a:rPr>
                <a:t>Objective Function</a:t>
              </a:r>
            </a:p>
          </p:txBody>
        </p:sp>
        <p:sp>
          <p:nvSpPr>
            <p:cNvPr id="11" name="TextBox 11"/>
            <p:cNvSpPr txBox="1"/>
            <p:nvPr/>
          </p:nvSpPr>
          <p:spPr>
            <a:xfrm>
              <a:off x="0" y="5853979"/>
              <a:ext cx="11515331" cy="991724"/>
            </a:xfrm>
            <a:prstGeom prst="rect">
              <a:avLst/>
            </a:prstGeom>
          </p:spPr>
          <p:txBody>
            <a:bodyPr lIns="0" tIns="0" rIns="0" bIns="0" rtlCol="0" anchor="t">
              <a:spAutoFit/>
            </a:bodyPr>
            <a:lstStyle/>
            <a:p>
              <a:pPr>
                <a:lnSpc>
                  <a:spcPts val="2939"/>
                </a:lnSpc>
                <a:spcBef>
                  <a:spcPct val="0"/>
                </a:spcBef>
              </a:pPr>
              <a:r>
                <a:rPr lang="en-US" sz="2099" dirty="0">
                  <a:solidFill>
                    <a:srgbClr val="09427D"/>
                  </a:solidFill>
                  <a:latin typeface="Clear Sans Regular"/>
                </a:rPr>
                <a:t>This function, taking data and model parameters as arguments, can be evaluated to return a number. </a:t>
              </a:r>
              <a:r>
                <a:rPr lang="en-US" sz="2099" dirty="0" smtClean="0">
                  <a:solidFill>
                    <a:srgbClr val="09427D"/>
                  </a:solidFill>
                  <a:latin typeface="Clear Sans Regular"/>
                </a:rPr>
                <a:t>Classification.</a:t>
              </a:r>
              <a:endParaRPr lang="en-US" sz="2099" dirty="0">
                <a:solidFill>
                  <a:srgbClr val="09427D"/>
                </a:solidFill>
                <a:latin typeface="Clear Sans Regular"/>
              </a:endParaRPr>
            </a:p>
          </p:txBody>
        </p:sp>
        <p:sp>
          <p:nvSpPr>
            <p:cNvPr id="12" name="TextBox 12"/>
            <p:cNvSpPr txBox="1"/>
            <p:nvPr/>
          </p:nvSpPr>
          <p:spPr>
            <a:xfrm>
              <a:off x="0" y="7566585"/>
              <a:ext cx="11515331" cy="841458"/>
            </a:xfrm>
            <a:prstGeom prst="rect">
              <a:avLst/>
            </a:prstGeom>
          </p:spPr>
          <p:txBody>
            <a:bodyPr lIns="0" tIns="0" rIns="0" bIns="0" rtlCol="0" anchor="t">
              <a:spAutoFit/>
            </a:bodyPr>
            <a:lstStyle/>
            <a:p>
              <a:pPr>
                <a:lnSpc>
                  <a:spcPts val="5040"/>
                </a:lnSpc>
              </a:pPr>
              <a:r>
                <a:rPr lang="en-US" sz="4200">
                  <a:solidFill>
                    <a:srgbClr val="09427D"/>
                  </a:solidFill>
                  <a:latin typeface="Clear Sans Regular"/>
                </a:rPr>
                <a:t>Optimization Algorithm</a:t>
              </a:r>
            </a:p>
          </p:txBody>
        </p:sp>
        <p:sp>
          <p:nvSpPr>
            <p:cNvPr id="13" name="TextBox 13"/>
            <p:cNvSpPr txBox="1"/>
            <p:nvPr/>
          </p:nvSpPr>
          <p:spPr>
            <a:xfrm>
              <a:off x="0" y="8620410"/>
              <a:ext cx="11515331" cy="963574"/>
            </a:xfrm>
            <a:prstGeom prst="rect">
              <a:avLst/>
            </a:prstGeom>
          </p:spPr>
          <p:txBody>
            <a:bodyPr lIns="0" tIns="0" rIns="0" bIns="0" rtlCol="0" anchor="t">
              <a:spAutoFit/>
            </a:bodyPr>
            <a:lstStyle/>
            <a:p>
              <a:pPr>
                <a:lnSpc>
                  <a:spcPts val="2940"/>
                </a:lnSpc>
                <a:spcBef>
                  <a:spcPct val="0"/>
                </a:spcBef>
              </a:pPr>
              <a:r>
                <a:rPr lang="en-US" sz="2100" dirty="0" smtClean="0">
                  <a:solidFill>
                    <a:srgbClr val="09427D"/>
                  </a:solidFill>
                  <a:latin typeface="Clear Sans Regular"/>
                </a:rPr>
                <a:t>A </a:t>
              </a:r>
              <a:r>
                <a:rPr lang="en-US" sz="2100" dirty="0">
                  <a:solidFill>
                    <a:srgbClr val="09427D"/>
                  </a:solidFill>
                  <a:latin typeface="Clear Sans Regular"/>
                </a:rPr>
                <a:t>function that minimizes an error or one that maximizes reward over punishment. By using Adam Algorithm.</a:t>
              </a:r>
            </a:p>
          </p:txBody>
        </p:sp>
      </p:grpSp>
    </p:spTree>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4020800" cy="1143000"/>
          </a:xfrm>
        </p:spPr>
        <p:txBody>
          <a:bodyPr>
            <a:normAutofit/>
          </a:bodyPr>
          <a:lstStyle/>
          <a:p>
            <a:r>
              <a:rPr lang="en-US" dirty="0" smtClean="0">
                <a:solidFill>
                  <a:srgbClr val="0070C0"/>
                </a:solidFill>
              </a:rPr>
              <a:t>Training </a:t>
            </a:r>
            <a:r>
              <a:rPr lang="en-US" dirty="0">
                <a:solidFill>
                  <a:srgbClr val="0070C0"/>
                </a:solidFill>
              </a:rPr>
              <a:t>an algorithm involves 4 ingredients</a:t>
            </a:r>
            <a:endParaRPr lang="en-IN" dirty="0"/>
          </a:p>
        </p:txBody>
      </p:sp>
      <p:sp>
        <p:nvSpPr>
          <p:cNvPr id="3" name="Content Placeholder 2"/>
          <p:cNvSpPr>
            <a:spLocks noGrp="1"/>
          </p:cNvSpPr>
          <p:nvPr>
            <p:ph idx="1"/>
          </p:nvPr>
        </p:nvSpPr>
        <p:spPr>
          <a:xfrm>
            <a:off x="457200" y="1600200"/>
            <a:ext cx="14020800" cy="7658100"/>
          </a:xfrm>
        </p:spPr>
        <p:txBody>
          <a:bodyPr>
            <a:normAutofit/>
          </a:bodyPr>
          <a:lstStyle/>
          <a:p>
            <a:pPr marL="571500" indent="-571500">
              <a:buFont typeface="+mj-lt"/>
              <a:buAutoNum type="romanLcPeriod"/>
            </a:pPr>
            <a:r>
              <a:rPr lang="en-US" sz="2800" dirty="0">
                <a:solidFill>
                  <a:srgbClr val="0070C0"/>
                </a:solidFill>
              </a:rPr>
              <a:t>First</a:t>
            </a:r>
            <a:r>
              <a:rPr lang="en-US" sz="2800" dirty="0"/>
              <a:t> we must prepare a certain amount of </a:t>
            </a:r>
            <a:r>
              <a:rPr lang="en-US" sz="2800" b="1" dirty="0">
                <a:solidFill>
                  <a:srgbClr val="0070C0"/>
                </a:solidFill>
              </a:rPr>
              <a:t>data</a:t>
            </a:r>
            <a:r>
              <a:rPr lang="en-US" sz="2800" dirty="0"/>
              <a:t> to train with. Usually this is historical data which is readily available, like I have used the FER 2013 dataset which was readily available</a:t>
            </a:r>
            <a:r>
              <a:rPr lang="en-US" sz="2800" dirty="0" smtClean="0"/>
              <a:t>.</a:t>
            </a:r>
            <a:br>
              <a:rPr lang="en-US" sz="2800" dirty="0" smtClean="0"/>
            </a:br>
            <a:endParaRPr lang="en-US" sz="2800" dirty="0" smtClean="0"/>
          </a:p>
          <a:p>
            <a:pPr marL="571500" indent="-571500">
              <a:buFont typeface="+mj-lt"/>
              <a:buAutoNum type="romanLcPeriod"/>
            </a:pPr>
            <a:r>
              <a:rPr lang="en-US" sz="2800" dirty="0" smtClean="0">
                <a:solidFill>
                  <a:srgbClr val="0070C0"/>
                </a:solidFill>
              </a:rPr>
              <a:t>Second</a:t>
            </a:r>
            <a:r>
              <a:rPr lang="en-US" sz="2800" dirty="0" smtClean="0"/>
              <a:t> </a:t>
            </a:r>
            <a:r>
              <a:rPr lang="en-US" sz="2800" dirty="0"/>
              <a:t>we need a </a:t>
            </a:r>
            <a:r>
              <a:rPr lang="en-US" sz="2800" b="1" dirty="0">
                <a:solidFill>
                  <a:srgbClr val="0070C0"/>
                </a:solidFill>
              </a:rPr>
              <a:t>model</a:t>
            </a:r>
            <a:r>
              <a:rPr lang="en-US" sz="2800" dirty="0"/>
              <a:t>. The simplest model we can train is a linear model. That would mean to find some coefficients multiply each variable with them and sum everything to get the output</a:t>
            </a:r>
            <a:r>
              <a:rPr lang="en-US" sz="2800" dirty="0" smtClean="0"/>
              <a:t>.</a:t>
            </a:r>
            <a:br>
              <a:rPr lang="en-US" sz="2800" dirty="0" smtClean="0"/>
            </a:br>
            <a:endParaRPr lang="en-US" sz="2800" dirty="0" smtClean="0"/>
          </a:p>
          <a:p>
            <a:pPr marL="571500" indent="-571500">
              <a:buFont typeface="+mj-lt"/>
              <a:buAutoNum type="romanLcPeriod"/>
            </a:pPr>
            <a:r>
              <a:rPr lang="en-US" sz="2800" dirty="0" smtClean="0"/>
              <a:t>The </a:t>
            </a:r>
            <a:r>
              <a:rPr lang="en-US" sz="2800" dirty="0">
                <a:solidFill>
                  <a:srgbClr val="0070C0"/>
                </a:solidFill>
              </a:rPr>
              <a:t>third</a:t>
            </a:r>
            <a:r>
              <a:rPr lang="en-US" sz="2800" dirty="0"/>
              <a:t> ingredient is the </a:t>
            </a:r>
            <a:r>
              <a:rPr lang="en-US" sz="2800" b="1" dirty="0">
                <a:solidFill>
                  <a:srgbClr val="0070C0"/>
                </a:solidFill>
              </a:rPr>
              <a:t>objective function</a:t>
            </a:r>
            <a:r>
              <a:rPr lang="en-US" sz="2800" dirty="0"/>
              <a:t>. So far we took data fed it to the model and obtained an output. We want this output to be as close to reality as possible. That's where the objective function comes in. It estimates how correct the models outputs are. On average the entire machine learning framework boils down to optimizing this </a:t>
            </a:r>
            <a:r>
              <a:rPr lang="en-US" sz="2800" dirty="0" smtClean="0"/>
              <a:t>function. </a:t>
            </a:r>
            <a:br>
              <a:rPr lang="en-US" sz="2800" dirty="0" smtClean="0"/>
            </a:br>
            <a:r>
              <a:rPr lang="en-US" sz="2800" dirty="0" smtClean="0"/>
              <a:t>For </a:t>
            </a:r>
            <a:r>
              <a:rPr lang="en-US" sz="2800" dirty="0"/>
              <a:t>example, if my function is measuring the prediction error of the model I would want to minimize this error or in other words minimize the objective function</a:t>
            </a:r>
            <a:r>
              <a:rPr lang="en-US" sz="2800" dirty="0" smtClean="0"/>
              <a:t>.</a:t>
            </a:r>
            <a:br>
              <a:rPr lang="en-US" sz="2800" dirty="0" smtClean="0"/>
            </a:br>
            <a:endParaRPr lang="en-US" sz="2800" dirty="0" smtClean="0"/>
          </a:p>
          <a:p>
            <a:pPr marL="571500" indent="-571500">
              <a:buFont typeface="+mj-lt"/>
              <a:buAutoNum type="romanLcPeriod"/>
            </a:pPr>
            <a:r>
              <a:rPr lang="en-US" sz="2800" dirty="0" smtClean="0"/>
              <a:t>Our </a:t>
            </a:r>
            <a:r>
              <a:rPr lang="en-US" sz="2800" dirty="0">
                <a:solidFill>
                  <a:srgbClr val="0070C0"/>
                </a:solidFill>
              </a:rPr>
              <a:t>final</a:t>
            </a:r>
            <a:r>
              <a:rPr lang="en-US" sz="2800" dirty="0"/>
              <a:t> ingredient is the </a:t>
            </a:r>
            <a:r>
              <a:rPr lang="en-US" sz="2800" b="1" dirty="0">
                <a:solidFill>
                  <a:srgbClr val="0070C0"/>
                </a:solidFill>
              </a:rPr>
              <a:t>optimization algorithm</a:t>
            </a:r>
            <a:r>
              <a:rPr lang="en-US" sz="2800" dirty="0"/>
              <a:t>. It consists of the mechanics through which we vary the parameters of the model to optimize the objective function.</a:t>
            </a:r>
            <a:endParaRPr lang="en-IN" sz="2800" dirty="0"/>
          </a:p>
        </p:txBody>
      </p:sp>
      <p:sp>
        <p:nvSpPr>
          <p:cNvPr id="4" name="AutoShape 5"/>
          <p:cNvSpPr/>
          <p:nvPr/>
        </p:nvSpPr>
        <p:spPr>
          <a:xfrm>
            <a:off x="0" y="9061011"/>
            <a:ext cx="18288000" cy="1225989"/>
          </a:xfrm>
          <a:prstGeom prst="rect">
            <a:avLst/>
          </a:prstGeom>
          <a:solidFill>
            <a:srgbClr val="F0F2F6"/>
          </a:solidFill>
        </p:spPr>
      </p:sp>
      <p:pic>
        <p:nvPicPr>
          <p:cNvPr id="5" name="Picture 9"/>
          <p:cNvPicPr>
            <a:picLocks noChangeAspect="1"/>
          </p:cNvPicPr>
          <p:nvPr/>
        </p:nvPicPr>
        <p:blipFill>
          <a:blip r:embed="rId2"/>
          <a:srcRect/>
          <a:stretch>
            <a:fillRect/>
          </a:stretch>
        </p:blipFill>
        <p:spPr>
          <a:xfrm>
            <a:off x="14173200" y="6614727"/>
            <a:ext cx="3969934" cy="2491173"/>
          </a:xfrm>
          <a:prstGeom prst="rect">
            <a:avLst/>
          </a:prstGeom>
        </p:spPr>
      </p:pic>
    </p:spTree>
    <p:extLst>
      <p:ext uri="{BB962C8B-B14F-4D97-AF65-F5344CB8AC3E}">
        <p14:creationId xmlns:p14="http://schemas.microsoft.com/office/powerpoint/2010/main" val="2334326025"/>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9061011"/>
            <a:ext cx="18288000" cy="1225989"/>
          </a:xfrm>
          <a:prstGeom prst="rect">
            <a:avLst/>
          </a:prstGeom>
          <a:solidFill>
            <a:srgbClr val="F0F2F6"/>
          </a:solidFill>
        </p:spPr>
      </p:sp>
      <p:grpSp>
        <p:nvGrpSpPr>
          <p:cNvPr id="3" name="Group 3"/>
          <p:cNvGrpSpPr/>
          <p:nvPr/>
        </p:nvGrpSpPr>
        <p:grpSpPr>
          <a:xfrm>
            <a:off x="5754664" y="2410132"/>
            <a:ext cx="11504636" cy="4983509"/>
            <a:chOff x="0" y="-66675"/>
            <a:chExt cx="15339515" cy="6644676"/>
          </a:xfrm>
        </p:grpSpPr>
        <p:sp>
          <p:nvSpPr>
            <p:cNvPr id="4" name="TextBox 4"/>
            <p:cNvSpPr txBox="1"/>
            <p:nvPr/>
          </p:nvSpPr>
          <p:spPr>
            <a:xfrm>
              <a:off x="0" y="-66675"/>
              <a:ext cx="15339515" cy="1678976"/>
            </a:xfrm>
            <a:prstGeom prst="rect">
              <a:avLst/>
            </a:prstGeom>
          </p:spPr>
          <p:txBody>
            <a:bodyPr lIns="0" tIns="0" rIns="0" bIns="0" rtlCol="0" anchor="t">
              <a:spAutoFit/>
            </a:bodyPr>
            <a:lstStyle/>
            <a:p>
              <a:pPr algn="r">
                <a:lnSpc>
                  <a:spcPts val="9600"/>
                </a:lnSpc>
              </a:pPr>
              <a:r>
                <a:rPr lang="en-US" sz="8000" dirty="0" smtClean="0">
                  <a:solidFill>
                    <a:srgbClr val="264C3D"/>
                  </a:solidFill>
                  <a:latin typeface="Arita Buri Bold"/>
                </a:rPr>
                <a:t>Dataset Collection</a:t>
              </a:r>
              <a:endParaRPr lang="en-US" sz="8000" dirty="0">
                <a:solidFill>
                  <a:srgbClr val="264C3D"/>
                </a:solidFill>
                <a:latin typeface="Arita Buri Bold"/>
              </a:endParaRPr>
            </a:p>
          </p:txBody>
        </p:sp>
        <p:sp>
          <p:nvSpPr>
            <p:cNvPr id="5" name="TextBox 5"/>
            <p:cNvSpPr txBox="1"/>
            <p:nvPr/>
          </p:nvSpPr>
          <p:spPr>
            <a:xfrm>
              <a:off x="2995115" y="1910059"/>
              <a:ext cx="12344400" cy="4667942"/>
            </a:xfrm>
            <a:prstGeom prst="rect">
              <a:avLst/>
            </a:prstGeom>
          </p:spPr>
          <p:txBody>
            <a:bodyPr wrap="square" lIns="0" tIns="0" rIns="0" bIns="0" rtlCol="0" anchor="t">
              <a:spAutoFit/>
            </a:bodyPr>
            <a:lstStyle/>
            <a:p>
              <a:pPr marL="802640" lvl="1" indent="-571500">
                <a:lnSpc>
                  <a:spcPts val="3919"/>
                </a:lnSpc>
                <a:buFont typeface="+mj-lt"/>
                <a:buAutoNum type="romanLcPeriod"/>
              </a:pPr>
              <a:r>
                <a:rPr lang="en-US" sz="2800" dirty="0"/>
                <a:t>Neural networks, and deep networks in particular, are known for their need for large amounts of training data</a:t>
              </a:r>
              <a:r>
                <a:rPr lang="en-US" sz="2800" dirty="0" smtClean="0"/>
                <a:t>.</a:t>
              </a:r>
            </a:p>
            <a:p>
              <a:pPr marL="802640" lvl="1" indent="-571500">
                <a:lnSpc>
                  <a:spcPts val="3919"/>
                </a:lnSpc>
                <a:buFont typeface="+mj-lt"/>
                <a:buAutoNum type="romanLcPeriod"/>
              </a:pPr>
              <a:r>
                <a:rPr lang="en-US" sz="2800" dirty="0" smtClean="0"/>
                <a:t>I </a:t>
              </a:r>
              <a:r>
                <a:rPr lang="en-US" sz="2800" dirty="0"/>
                <a:t>used the videos from YouTube to collect the data. </a:t>
              </a:r>
              <a:endParaRPr lang="en-US" sz="2800" dirty="0" smtClean="0"/>
            </a:p>
            <a:p>
              <a:pPr marL="802640" lvl="1" indent="-571500">
                <a:lnSpc>
                  <a:spcPts val="3919"/>
                </a:lnSpc>
                <a:buFont typeface="+mj-lt"/>
                <a:buAutoNum type="romanLcPeriod"/>
              </a:pPr>
              <a:r>
                <a:rPr lang="en-US" sz="2800" dirty="0" smtClean="0"/>
                <a:t>For </a:t>
              </a:r>
              <a:r>
                <a:rPr lang="en-US" sz="2800" dirty="0"/>
                <a:t>gathering the dataset, I had made a python script, which used </a:t>
              </a:r>
              <a:r>
                <a:rPr lang="en-US" sz="2800" b="1" dirty="0"/>
                <a:t>haar-cascade.xml</a:t>
              </a:r>
              <a:r>
                <a:rPr lang="en-US" sz="2800" dirty="0"/>
                <a:t> file to identify the faces from the YouTube videos</a:t>
              </a:r>
              <a:r>
                <a:rPr lang="en-US" sz="2800" dirty="0" smtClean="0"/>
                <a:t>.</a:t>
              </a:r>
            </a:p>
            <a:p>
              <a:pPr marL="802640" lvl="1" indent="-571500">
                <a:lnSpc>
                  <a:spcPts val="3919"/>
                </a:lnSpc>
                <a:buFont typeface="+mj-lt"/>
                <a:buAutoNum type="romanLcPeriod"/>
              </a:pPr>
              <a:endParaRPr lang="en-US" sz="2800" dirty="0">
                <a:solidFill>
                  <a:srgbClr val="09427D"/>
                </a:solidFill>
                <a:latin typeface="Clear Sans Regular"/>
              </a:endParaRPr>
            </a:p>
          </p:txBody>
        </p:sp>
      </p:grpSp>
      <p:pic>
        <p:nvPicPr>
          <p:cNvPr id="6" name="Picture 6"/>
          <p:cNvPicPr>
            <a:picLocks noChangeAspect="1"/>
          </p:cNvPicPr>
          <p:nvPr/>
        </p:nvPicPr>
        <p:blipFill>
          <a:blip r:embed="rId2"/>
          <a:srcRect/>
          <a:stretch>
            <a:fillRect/>
          </a:stretch>
        </p:blipFill>
        <p:spPr>
          <a:xfrm>
            <a:off x="1028700" y="2743889"/>
            <a:ext cx="3916616" cy="6317122"/>
          </a:xfrm>
          <a:prstGeom prst="rect">
            <a:avLst/>
          </a:prstGeom>
        </p:spPr>
      </p:pic>
    </p:spTree>
    <p:extLst>
      <p:ext uri="{BB962C8B-B14F-4D97-AF65-F5344CB8AC3E}">
        <p14:creationId xmlns:p14="http://schemas.microsoft.com/office/powerpoint/2010/main" val="3238267868"/>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1652</TotalTime>
  <Words>1074</Words>
  <Application>Microsoft Office PowerPoint</Application>
  <PresentationFormat>Custom</PresentationFormat>
  <Paragraphs>152</Paragraphs>
  <Slides>38</Slides>
  <Notes>0</Notes>
  <HiddenSlides>0</HiddenSlides>
  <MMClips>4</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Arita Buri Bold</vt:lpstr>
      <vt:lpstr>Arial</vt:lpstr>
      <vt:lpstr>HK Grotesk Light Bold</vt:lpstr>
      <vt:lpstr>HK Grotesk Light</vt:lpstr>
      <vt:lpstr>Clear Sans Regular Bold</vt:lpstr>
      <vt:lpstr>Clear Sans Regular</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Training an algorithm involves 4 ingredients</vt:lpstr>
      <vt:lpstr>PowerPoint Presentation</vt:lpstr>
      <vt:lpstr>What is Haar-Cascade?</vt:lpstr>
      <vt:lpstr>Collected Dataset merged with  FER-2013 Dataset</vt:lpstr>
      <vt:lpstr>PowerPoint Presentation</vt:lpstr>
      <vt:lpstr>Training of model – Using Deep Convolutional Neural Network: </vt:lpstr>
      <vt:lpstr>PowerPoint Presentation</vt:lpstr>
      <vt:lpstr>PowerPoint Presentation</vt:lpstr>
      <vt:lpstr>Neural Network to learn &amp; recognize digits</vt:lpstr>
      <vt:lpstr>Layer</vt:lpstr>
      <vt:lpstr>PowerPoint Presentation</vt:lpstr>
      <vt:lpstr>Pooling Layer</vt:lpstr>
      <vt:lpstr>Graphical representation of hidden layers (arbitrary)</vt:lpstr>
      <vt:lpstr>Rectifier</vt:lpstr>
      <vt:lpstr>Activation Function</vt:lpstr>
      <vt:lpstr>Kernel Size</vt:lpstr>
      <vt:lpstr>What are Softmax Scores?</vt:lpstr>
      <vt:lpstr>PowerPoint Presentation</vt:lpstr>
      <vt:lpstr>Neural Network Architecture</vt:lpstr>
      <vt:lpstr>PowerPoint Presentation</vt:lpstr>
      <vt:lpstr>PowerPoint Presentation</vt:lpstr>
      <vt:lpstr>Adam – Optimizer function</vt:lpstr>
      <vt:lpstr>PowerPoint Presentation</vt:lpstr>
      <vt:lpstr>Output or Testing the model</vt:lpstr>
      <vt:lpstr>Confusion Matrix for Validation</vt:lpstr>
      <vt:lpstr>The system recognizing different emotions </vt:lpstr>
      <vt:lpstr>Limitations</vt:lpstr>
      <vt:lpstr>Data Mining</vt:lpstr>
      <vt:lpstr>Results from Data Mining</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Rishabh Software</dc:title>
  <cp:lastModifiedBy>Vraj Kotwala</cp:lastModifiedBy>
  <cp:revision>131</cp:revision>
  <dcterms:created xsi:type="dcterms:W3CDTF">2006-08-16T00:00:00Z</dcterms:created>
  <dcterms:modified xsi:type="dcterms:W3CDTF">2020-07-07T08:20:05Z</dcterms:modified>
  <dc:identifier>DAD2ap9J8Vk</dc:identifier>
</cp:coreProperties>
</file>